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1"/>
  </p:notesMasterIdLst>
  <p:handoutMasterIdLst>
    <p:handoutMasterId r:id="rId12"/>
  </p:handoutMasterIdLst>
  <p:sldIdLst>
    <p:sldId id="327" r:id="rId2"/>
    <p:sldId id="455" r:id="rId3"/>
    <p:sldId id="489" r:id="rId4"/>
    <p:sldId id="490" r:id="rId5"/>
    <p:sldId id="491" r:id="rId6"/>
    <p:sldId id="492" r:id="rId7"/>
    <p:sldId id="493" r:id="rId8"/>
    <p:sldId id="459" r:id="rId9"/>
    <p:sldId id="488" r:id="rId10"/>
  </p:sldIdLst>
  <p:sldSz cx="9144000" cy="6858000" type="screen4x3"/>
  <p:notesSz cx="6797675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E53"/>
    <a:srgbClr val="003399"/>
    <a:srgbClr val="FFFFFF"/>
    <a:srgbClr val="1D3943"/>
    <a:srgbClr val="AE2C12"/>
    <a:srgbClr val="9FAEE5"/>
    <a:srgbClr val="98C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9590" autoAdjust="0"/>
  </p:normalViewPr>
  <p:slideViewPr>
    <p:cSldViewPr showGuides="1">
      <p:cViewPr varScale="1">
        <p:scale>
          <a:sx n="101" d="100"/>
          <a:sy n="101" d="100"/>
        </p:scale>
        <p:origin x="14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odette\G$\ARTUR\COMEXT\GRANTURI\RD2019\iun2022\Prezentare_WS\grafi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Chestionare transmise - 59</a:t>
            </a:r>
            <a:endParaRPr lang="ro-RO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DCE2-4932-83AA-E0DE284AD8F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DCE2-4932-83AA-E0DE284AD8F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B61D20D7-9B86-40D8-B5D1-38FF642CD525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CE2-4932-83AA-E0DE284AD8F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49AED6E2-5B22-4A12-B424-27400C3EC3CD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CE2-4932-83AA-E0DE284AD8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Sheet1!$L$4:$L$5</c:f>
              <c:strCache>
                <c:ptCount val="2"/>
                <c:pt idx="0">
                  <c:v>Primite</c:v>
                </c:pt>
                <c:pt idx="1">
                  <c:v>Nu au raspuns</c:v>
                </c:pt>
              </c:strCache>
            </c:strRef>
          </c:cat>
          <c:val>
            <c:numRef>
              <c:f>Sheet1!$M$4:$M$5</c:f>
              <c:numCache>
                <c:formatCode>General</c:formatCode>
                <c:ptCount val="2"/>
                <c:pt idx="0">
                  <c:v>55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E2-4932-83AA-E0DE284AD8F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Chestionare primite - 55</a:t>
            </a:r>
            <a:endParaRPr lang="ro-RO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890F-4A4F-957C-BA6776C5E05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890F-4A4F-957C-BA6776C5E05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A2C49F8A-EA8D-45D4-B216-10CE9F29D3C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90F-4A4F-957C-BA6776C5E05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CB062029-AD3B-4F05-ACE3-B2C485F34C6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90F-4A4F-957C-BA6776C5E0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Sheet1!$L$19:$L$20</c:f>
              <c:strCache>
                <c:ptCount val="2"/>
                <c:pt idx="0">
                  <c:v>Completate integral</c:v>
                </c:pt>
                <c:pt idx="1">
                  <c:v>Completate partial</c:v>
                </c:pt>
              </c:strCache>
            </c:strRef>
          </c:cat>
          <c:val>
            <c:numRef>
              <c:f>Sheet1!$M$19:$M$20</c:f>
              <c:numCache>
                <c:formatCode>General</c:formatCode>
                <c:ptCount val="2"/>
                <c:pt idx="0">
                  <c:v>50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0F-4A4F-957C-BA6776C5E05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Chestionare primite - 55</a:t>
            </a:r>
            <a:endParaRPr lang="ro-RO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0182648401826483E-2"/>
          <c:y val="0.19432888597258677"/>
          <c:w val="0.9598173515981735"/>
          <c:h val="0.54462015164771072"/>
        </c:manualLayout>
      </c:layout>
      <c:pie3DChart>
        <c:varyColors val="1"/>
        <c:ser>
          <c:idx val="0"/>
          <c:order val="0"/>
          <c:explosion val="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986-4C10-8E4A-4704C876FB3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986-4C10-8E4A-4704C876FB3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986-4C10-8E4A-4704C876FB3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FE94B4D7-0EC4-4BD4-86FD-C73C16CEDF9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986-4C10-8E4A-4704C876FB3C}"/>
                </c:ext>
              </c:extLst>
            </c:dLbl>
            <c:dLbl>
              <c:idx val="1"/>
              <c:layout>
                <c:manualLayout>
                  <c:x val="0.14089842879229131"/>
                  <c:y val="-0.12937809857101196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04F44EE1-1305-40DE-A1F2-7A84E8F68DA5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986-4C10-8E4A-4704C876FB3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DD656357-B55C-4FB3-A698-4673CE91644D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986-4C10-8E4A-4704C876FB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Sheet1!$L$34:$L$36</c:f>
              <c:strCache>
                <c:ptCount val="3"/>
                <c:pt idx="0">
                  <c:v>Disponibili toti indicatorii solicitati</c:v>
                </c:pt>
                <c:pt idx="1">
                  <c:v>Disponibili partial indicatorii solicitati</c:v>
                </c:pt>
                <c:pt idx="2">
                  <c:v>Nu este disponibil niciun indicator solicitat</c:v>
                </c:pt>
              </c:strCache>
            </c:strRef>
          </c:cat>
          <c:val>
            <c:numRef>
              <c:f>Sheet1!$M$34:$M$36</c:f>
              <c:numCache>
                <c:formatCode>General</c:formatCode>
                <c:ptCount val="3"/>
                <c:pt idx="0">
                  <c:v>24</c:v>
                </c:pt>
                <c:pt idx="1">
                  <c:v>17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986-4C10-8E4A-4704C876FB3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ro-RO" sz="1200" b="1" i="0" baseline="0">
                <a:effectLst/>
              </a:rPr>
              <a:t>Indicatori la care am primit raspuns</a:t>
            </a:r>
            <a:r>
              <a:rPr lang="en-GB" sz="1200" b="1" i="0" baseline="0">
                <a:effectLst/>
              </a:rPr>
              <a:t> in chestionar - 232</a:t>
            </a:r>
            <a:endParaRPr lang="ro-RO" sz="12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200" b="1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9432888597258677"/>
          <c:w val="1"/>
          <c:h val="0.69276829979585897"/>
        </c:manualLayout>
      </c:layout>
      <c:pie3DChart>
        <c:varyColors val="1"/>
        <c:ser>
          <c:idx val="0"/>
          <c:order val="0"/>
          <c:explosion val="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B18B-4862-95A5-5C6C88AD662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B18B-4862-95A5-5C6C88AD662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CAB39954-F4E7-48B8-A300-09D351FE75BE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18B-4862-95A5-5C6C88AD662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fld id="{22AE58DC-6DDB-4A89-A8ED-436BB7149DD2}" type="PERCENTAGE">
                      <a:rPr lang="en-US" baseline="0"/>
                      <a:pPr/>
                      <a:t>[PERCENTAGE]</a:t>
                    </a:fld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18B-4862-95A5-5C6C88AD66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Sheet1!$L$52:$L$53</c:f>
              <c:strCache>
                <c:ptCount val="2"/>
                <c:pt idx="0">
                  <c:v>Sunt disponibili</c:v>
                </c:pt>
                <c:pt idx="1">
                  <c:v>Nu sunt disponibili</c:v>
                </c:pt>
              </c:strCache>
            </c:strRef>
          </c:cat>
          <c:val>
            <c:numRef>
              <c:f>Sheet1!$M$52:$M$53</c:f>
              <c:numCache>
                <c:formatCode>General</c:formatCode>
                <c:ptCount val="2"/>
                <c:pt idx="0">
                  <c:v>116</c:v>
                </c:pt>
                <c:pt idx="1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8B-4862-95A5-5C6C88AD662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1" i="0" baseline="0">
                <a:effectLst/>
              </a:rPr>
              <a:t>Adrese catre institutii - solicitare date - 42</a:t>
            </a:r>
            <a:endParaRPr lang="ro-RO" sz="12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200" b="1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4803258967629046"/>
          <c:w val="1"/>
          <c:h val="0.73906459609215513"/>
        </c:manualLayout>
      </c:layout>
      <c:pie3DChart>
        <c:varyColors val="1"/>
        <c:ser>
          <c:idx val="0"/>
          <c:order val="0"/>
          <c:explosion val="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2A74-42E5-B361-2E6E660B75C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2A74-42E5-B361-2E6E660B75CB}"/>
              </c:ext>
            </c:extLst>
          </c:dPt>
          <c:dLbls>
            <c:dLbl>
              <c:idx val="0"/>
              <c:layout>
                <c:manualLayout>
                  <c:x val="-0.23690130514507612"/>
                  <c:y val="-0.19012941090696997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D0819392-6037-4504-8979-36180B589AAE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A74-42E5-B361-2E6E660B75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60585B8D-E7BC-4378-8C26-41B44E556714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A74-42E5-B361-2E6E660B75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Sheet1!$L$70:$L$71</c:f>
              <c:strCache>
                <c:ptCount val="2"/>
                <c:pt idx="0">
                  <c:v>Au transmis date</c:v>
                </c:pt>
                <c:pt idx="1">
                  <c:v>NU au transmis date</c:v>
                </c:pt>
              </c:strCache>
            </c:strRef>
          </c:cat>
          <c:val>
            <c:numRef>
              <c:f>Sheet1!$M$70:$M$71</c:f>
              <c:numCache>
                <c:formatCode>General</c:formatCode>
                <c:ptCount val="2"/>
                <c:pt idx="0">
                  <c:v>34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74-42E5-B361-2E6E660B75C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400" b="1" i="0" baseline="0">
                <a:effectLst/>
              </a:rPr>
              <a:t>Date disponibile pentru 116 indicatori DD</a:t>
            </a:r>
            <a:endParaRPr lang="ro-RO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1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0958904109589041E-2"/>
          <c:y val="0.11562518226888306"/>
          <c:w val="0.9817351598173516"/>
          <c:h val="0.72517570720326618"/>
        </c:manualLayout>
      </c:layout>
      <c:pie3DChart>
        <c:varyColors val="1"/>
        <c:ser>
          <c:idx val="0"/>
          <c:order val="0"/>
          <c:explosion val="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778-4ADE-858F-CD4BD82E69F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778-4ADE-858F-CD4BD82E69F4}"/>
              </c:ext>
            </c:extLst>
          </c:dPt>
          <c:dLbls>
            <c:dLbl>
              <c:idx val="0"/>
              <c:layout>
                <c:manualLayout>
                  <c:x val="-9.7813668851609081E-2"/>
                  <c:y val="-0.1421600536659296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FBDF7B97-4E11-4C72-839A-53371478B2F8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778-4ADE-858F-CD4BD82E69F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915001D-B0D5-4E2A-A8B3-7DEE159FD4A1}" type="PERCENTAGE">
                      <a:rPr lang="en-US" baseline="0" smtClean="0"/>
                      <a:pPr/>
                      <a:t>[PERCENTAGE]</a:t>
                    </a:fld>
                    <a:endParaRPr lang="ro-RO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778-4ADE-858F-CD4BD82E69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Sheet1!$L$87:$L$88</c:f>
              <c:strCache>
                <c:ptCount val="2"/>
                <c:pt idx="0">
                  <c:v>Au transmis date pentru indicatori DD</c:v>
                </c:pt>
                <c:pt idx="1">
                  <c:v>Nu au transmis date pentru indicatori DD</c:v>
                </c:pt>
              </c:strCache>
            </c:strRef>
          </c:cat>
          <c:val>
            <c:numRef>
              <c:f>Sheet1!$M$87:$M$88</c:f>
              <c:numCache>
                <c:formatCode>General</c:formatCode>
                <c:ptCount val="2"/>
                <c:pt idx="0">
                  <c:v>96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78-4ADE-858F-CD4BD82E69F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452414338618632"/>
          <c:y val="0.8467993584135316"/>
          <c:w val="0.82592859454212064"/>
          <c:h val="0.12542286380869061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Sheet1!$M$105</c:f>
              <c:strCache>
                <c:ptCount val="1"/>
                <c:pt idx="0">
                  <c:v>INS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Sheet1!$L$106:$L$122</c:f>
              <c:strCache>
                <c:ptCount val="17"/>
                <c:pt idx="0">
                  <c:v>ODD 1</c:v>
                </c:pt>
                <c:pt idx="1">
                  <c:v>ODD 2</c:v>
                </c:pt>
                <c:pt idx="2">
                  <c:v>ODD 3</c:v>
                </c:pt>
                <c:pt idx="3">
                  <c:v>ODD 4</c:v>
                </c:pt>
                <c:pt idx="4">
                  <c:v>ODD 5</c:v>
                </c:pt>
                <c:pt idx="5">
                  <c:v>ODD 6</c:v>
                </c:pt>
                <c:pt idx="6">
                  <c:v>ODD 7</c:v>
                </c:pt>
                <c:pt idx="7">
                  <c:v>ODD 8</c:v>
                </c:pt>
                <c:pt idx="8">
                  <c:v>ODD 9</c:v>
                </c:pt>
                <c:pt idx="9">
                  <c:v>ODD 10</c:v>
                </c:pt>
                <c:pt idx="10">
                  <c:v>ODD 11</c:v>
                </c:pt>
                <c:pt idx="11">
                  <c:v>ODD 12</c:v>
                </c:pt>
                <c:pt idx="12">
                  <c:v>ODD 13</c:v>
                </c:pt>
                <c:pt idx="13">
                  <c:v>ODD 14</c:v>
                </c:pt>
                <c:pt idx="14">
                  <c:v>ODD 15</c:v>
                </c:pt>
                <c:pt idx="15">
                  <c:v>ODD 16</c:v>
                </c:pt>
                <c:pt idx="16">
                  <c:v>ODD 17</c:v>
                </c:pt>
              </c:strCache>
            </c:strRef>
          </c:cat>
          <c:val>
            <c:numRef>
              <c:f>Sheet1!$M$106:$M$122</c:f>
              <c:numCache>
                <c:formatCode>General</c:formatCode>
                <c:ptCount val="17"/>
                <c:pt idx="0">
                  <c:v>9</c:v>
                </c:pt>
                <c:pt idx="1">
                  <c:v>12</c:v>
                </c:pt>
                <c:pt idx="2">
                  <c:v>21</c:v>
                </c:pt>
                <c:pt idx="3">
                  <c:v>11</c:v>
                </c:pt>
                <c:pt idx="4">
                  <c:v>3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20</c:v>
                </c:pt>
                <c:pt idx="9">
                  <c:v>8</c:v>
                </c:pt>
                <c:pt idx="10">
                  <c:v>11</c:v>
                </c:pt>
                <c:pt idx="11">
                  <c:v>10</c:v>
                </c:pt>
                <c:pt idx="12">
                  <c:v>4</c:v>
                </c:pt>
                <c:pt idx="13">
                  <c:v>3</c:v>
                </c:pt>
                <c:pt idx="14">
                  <c:v>13</c:v>
                </c:pt>
                <c:pt idx="15">
                  <c:v>8</c:v>
                </c:pt>
                <c:pt idx="1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6F-4684-9582-A7D6998F7822}"/>
            </c:ext>
          </c:extLst>
        </c:ser>
        <c:ser>
          <c:idx val="1"/>
          <c:order val="1"/>
          <c:tx>
            <c:strRef>
              <c:f>Sheet1!$N$105</c:f>
              <c:strCache>
                <c:ptCount val="1"/>
                <c:pt idx="0">
                  <c:v>Alte institutii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FFFF00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Sheet1!$L$106:$L$122</c:f>
              <c:strCache>
                <c:ptCount val="17"/>
                <c:pt idx="0">
                  <c:v>ODD 1</c:v>
                </c:pt>
                <c:pt idx="1">
                  <c:v>ODD 2</c:v>
                </c:pt>
                <c:pt idx="2">
                  <c:v>ODD 3</c:v>
                </c:pt>
                <c:pt idx="3">
                  <c:v>ODD 4</c:v>
                </c:pt>
                <c:pt idx="4">
                  <c:v>ODD 5</c:v>
                </c:pt>
                <c:pt idx="5">
                  <c:v>ODD 6</c:v>
                </c:pt>
                <c:pt idx="6">
                  <c:v>ODD 7</c:v>
                </c:pt>
                <c:pt idx="7">
                  <c:v>ODD 8</c:v>
                </c:pt>
                <c:pt idx="8">
                  <c:v>ODD 9</c:v>
                </c:pt>
                <c:pt idx="9">
                  <c:v>ODD 10</c:v>
                </c:pt>
                <c:pt idx="10">
                  <c:v>ODD 11</c:v>
                </c:pt>
                <c:pt idx="11">
                  <c:v>ODD 12</c:v>
                </c:pt>
                <c:pt idx="12">
                  <c:v>ODD 13</c:v>
                </c:pt>
                <c:pt idx="13">
                  <c:v>ODD 14</c:v>
                </c:pt>
                <c:pt idx="14">
                  <c:v>ODD 15</c:v>
                </c:pt>
                <c:pt idx="15">
                  <c:v>ODD 16</c:v>
                </c:pt>
                <c:pt idx="16">
                  <c:v>ODD 17</c:v>
                </c:pt>
              </c:strCache>
            </c:strRef>
          </c:cat>
          <c:val>
            <c:numRef>
              <c:f>Sheet1!$N$106:$N$122</c:f>
              <c:numCache>
                <c:formatCode>General</c:formatCode>
                <c:ptCount val="17"/>
                <c:pt idx="0">
                  <c:v>4</c:v>
                </c:pt>
                <c:pt idx="1">
                  <c:v>8</c:v>
                </c:pt>
                <c:pt idx="2">
                  <c:v>2</c:v>
                </c:pt>
                <c:pt idx="3">
                  <c:v>5</c:v>
                </c:pt>
                <c:pt idx="4">
                  <c:v>11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0</c:v>
                </c:pt>
                <c:pt idx="9">
                  <c:v>2</c:v>
                </c:pt>
                <c:pt idx="10">
                  <c:v>7</c:v>
                </c:pt>
                <c:pt idx="11">
                  <c:v>11</c:v>
                </c:pt>
                <c:pt idx="12">
                  <c:v>10</c:v>
                </c:pt>
                <c:pt idx="13">
                  <c:v>5</c:v>
                </c:pt>
                <c:pt idx="14">
                  <c:v>11</c:v>
                </c:pt>
                <c:pt idx="15">
                  <c:v>18</c:v>
                </c:pt>
                <c:pt idx="1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6F-4684-9582-A7D6998F78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56367360"/>
        <c:axId val="1557767984"/>
      </c:barChart>
      <c:catAx>
        <c:axId val="155636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1557767984"/>
        <c:crosses val="autoZero"/>
        <c:auto val="1"/>
        <c:lblAlgn val="ctr"/>
        <c:lblOffset val="100"/>
        <c:noMultiLvlLbl val="0"/>
      </c:catAx>
      <c:valAx>
        <c:axId val="1557767984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155636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DD4CA-5DE3-4967-A7F0-1D41B9A0DEEE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180"/>
            <a:ext cx="2946400" cy="497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180"/>
            <a:ext cx="2946400" cy="497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00DF0-785C-4EF1-B92A-E833C7144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57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2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2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DA985-5CCC-40E4-AD4A-AE78914409EF}" type="datetimeFigureOut">
              <a:rPr lang="de-AT" smtClean="0"/>
              <a:pPr/>
              <a:t>07.07.2022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3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160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1601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4FA96-E07B-4E47-8913-CB87520DAC5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296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171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1750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88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9473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1249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8506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7033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024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554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1824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901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166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1196752"/>
            <a:ext cx="8640960" cy="504055"/>
          </a:xfrm>
          <a:prstGeom prst="rect">
            <a:avLst/>
          </a:prstGeom>
        </p:spPr>
        <p:txBody>
          <a:bodyPr/>
          <a:lstStyle>
            <a:lvl1pPr algn="l"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Title</a:t>
            </a:r>
            <a:endParaRPr lang="de-AT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51520" y="1844825"/>
            <a:ext cx="8640960" cy="42484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Perpetua" pitchFamily="18" charset="0"/>
              </a:defRPr>
            </a:lvl2pPr>
            <a:lvl3pPr>
              <a:defRPr sz="2000">
                <a:latin typeface="Perpetua" pitchFamily="18" charset="0"/>
              </a:defRPr>
            </a:lvl3pPr>
            <a:lvl4pPr>
              <a:defRPr sz="2000">
                <a:latin typeface="Perpetua" pitchFamily="18" charset="0"/>
              </a:defRPr>
            </a:lvl4pPr>
            <a:lvl5pPr>
              <a:defRPr sz="2000">
                <a:latin typeface="Perpetua" pitchFamily="18" charset="0"/>
              </a:defRPr>
            </a:lvl5pPr>
          </a:lstStyle>
          <a:p>
            <a:pPr lvl="0"/>
            <a:r>
              <a:rPr lang="de-DE" dirty="0"/>
              <a:t>Text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403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01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24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7513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5333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9228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020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4222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1763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FDBD-6029-4EA7-BDE3-D30A8B9344E5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platzhalter 3"/>
          <p:cNvSpPr txBox="1">
            <a:spLocks/>
          </p:cNvSpPr>
          <p:nvPr userDrawn="1"/>
        </p:nvSpPr>
        <p:spPr>
          <a:xfrm>
            <a:off x="1043608" y="575241"/>
            <a:ext cx="7101004" cy="343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9FAEE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2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ln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56153"/>
            <a:ext cx="594360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524" y="1052736"/>
            <a:ext cx="8640960" cy="2736304"/>
          </a:xfrm>
        </p:spPr>
        <p:txBody>
          <a:bodyPr>
            <a:normAutofit/>
          </a:bodyPr>
          <a:lstStyle/>
          <a:p>
            <a:pPr algn="ctr"/>
            <a:r>
              <a:rPr lang="ro-RO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”</a:t>
            </a:r>
            <a:r>
              <a:rPr lang="ro-RO" sz="2400" b="1" i="1" dirty="0">
                <a:solidFill>
                  <a:srgbClr val="002060"/>
                </a:solidFill>
                <a:latin typeface="Calibri" panose="020F0502020204030204" pitchFamily="34" charset="0"/>
              </a:rPr>
              <a:t>România Durabilă – Dezvoltarea cadrului strategic și instituțional pentru implementarea Strategiei Naționale pentru Dezvoltarea Durabilă a României 2030</a:t>
            </a:r>
            <a:r>
              <a:rPr lang="ro-RO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”</a:t>
            </a:r>
            <a: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ro-RO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Cod SIPOCA 613/</a:t>
            </a:r>
            <a:r>
              <a:rPr lang="ro-RO" sz="24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mySMIS</a:t>
            </a:r>
            <a:r>
              <a:rPr lang="ro-RO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127545</a:t>
            </a:r>
            <a:b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sz="2200" b="1" dirty="0">
                <a:solidFill>
                  <a:srgbClr val="002060"/>
                </a:solidFill>
                <a:latin typeface="Trebuchet MS" panose="020B0603020202020204" pitchFamily="34" charset="0"/>
              </a:rPr>
              <a:t>Workshop național de consultare cu factorii implicați în procesul de monitorizare și raportare a SNDD privind utilizarea setului național de indicatori de dezvoltare durabilă</a:t>
            </a:r>
            <a:endParaRPr lang="ro-RO" sz="2200" dirty="0">
              <a:latin typeface="Trebuchet MS" panose="020B0603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517232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INSTITUTUL N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Ț</a:t>
            </a:r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IONAL DE STATISTIC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Ă</a:t>
            </a:r>
          </a:p>
          <a:p>
            <a:pPr algn="ctr"/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27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iulie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2022</a:t>
            </a:r>
            <a:endParaRPr lang="en-US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64972C1-431A-4A20-BA99-4C1C0BF31DF5}"/>
              </a:ext>
            </a:extLst>
          </p:cNvPr>
          <p:cNvSpPr txBox="1">
            <a:spLocks/>
          </p:cNvSpPr>
          <p:nvPr/>
        </p:nvSpPr>
        <p:spPr>
          <a:xfrm>
            <a:off x="611560" y="3996263"/>
            <a:ext cx="8316924" cy="953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Evaluarea </a:t>
            </a:r>
            <a:r>
              <a:rPr lang="en-GB" sz="24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capacit</a:t>
            </a:r>
            <a:r>
              <a:rPr lang="ro-RO" sz="24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ății</a:t>
            </a:r>
            <a: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 sistemului statistic național de a </a:t>
            </a:r>
            <a:endParaRPr lang="en-GB" sz="24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o-RO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produce / furniza indicatori de dezvoltare durabilă </a:t>
            </a:r>
            <a:endParaRPr lang="ro-RO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34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02906"/>
            <a:ext cx="7886700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Cuprins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48880"/>
            <a:ext cx="7886700" cy="232018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>
                <a:latin typeface="Trebuchet MS" panose="020B0603020202020204" pitchFamily="34" charset="0"/>
              </a:rPr>
              <a:t> Identificare surse de date disponibile calcul indicatori DD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>
                <a:latin typeface="Trebuchet MS" panose="020B0603020202020204" pitchFamily="34" charset="0"/>
              </a:rPr>
              <a:t> Colectare date disponibile de la instituțiile din România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>
                <a:latin typeface="Trebuchet MS" panose="020B0603020202020204" pitchFamily="34" charset="0"/>
              </a:rPr>
              <a:t> Distribuție surse de date (INS vs. alte instituții)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o-RO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o-RO" sz="20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02906"/>
            <a:ext cx="8856984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Identificare surse de date disponibile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calcul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indicatori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DD (1)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42A24-EB22-4234-9341-28D215CFF14A}"/>
              </a:ext>
            </a:extLst>
          </p:cNvPr>
          <p:cNvSpPr txBox="1"/>
          <p:nvPr/>
        </p:nvSpPr>
        <p:spPr>
          <a:xfrm>
            <a:off x="539552" y="4627648"/>
            <a:ext cx="4536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59 </a:t>
            </a:r>
            <a:r>
              <a:rPr lang="en-GB" dirty="0" err="1"/>
              <a:t>chestionare</a:t>
            </a:r>
            <a:r>
              <a:rPr lang="en-GB" dirty="0"/>
              <a:t> </a:t>
            </a:r>
            <a:r>
              <a:rPr lang="en-GB" dirty="0" err="1"/>
              <a:t>transmise</a:t>
            </a:r>
            <a:r>
              <a:rPr lang="en-GB" dirty="0"/>
              <a:t> la diverse </a:t>
            </a:r>
            <a:r>
              <a:rPr lang="en-GB" dirty="0" err="1"/>
              <a:t>institu</a:t>
            </a:r>
            <a:r>
              <a:rPr lang="ro-RO" dirty="0"/>
              <a:t>ț</a:t>
            </a:r>
            <a:r>
              <a:rPr lang="en-GB" dirty="0"/>
              <a:t>ii</a:t>
            </a:r>
          </a:p>
          <a:p>
            <a:pPr marL="285750" indent="-285750">
              <a:buFontTx/>
              <a:buChar char="-"/>
            </a:pPr>
            <a:r>
              <a:rPr lang="en-GB" dirty="0"/>
              <a:t>55 au r</a:t>
            </a:r>
            <a:r>
              <a:rPr lang="ro-RO" dirty="0"/>
              <a:t>ă</a:t>
            </a:r>
            <a:r>
              <a:rPr lang="en-GB" dirty="0" err="1"/>
              <a:t>spuns</a:t>
            </a:r>
            <a:r>
              <a:rPr lang="en-GB" dirty="0"/>
              <a:t> la </a:t>
            </a:r>
            <a:r>
              <a:rPr lang="en-GB" dirty="0" err="1"/>
              <a:t>chestionar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4 nu au r</a:t>
            </a:r>
            <a:r>
              <a:rPr lang="ro-RO" dirty="0"/>
              <a:t>ă</a:t>
            </a:r>
            <a:r>
              <a:rPr lang="en-GB" dirty="0" err="1"/>
              <a:t>spuns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ro-RO" dirty="0"/>
              <a:t>ș</a:t>
            </a:r>
            <a:r>
              <a:rPr lang="en-GB" dirty="0" err="1"/>
              <a:t>i</a:t>
            </a:r>
            <a:r>
              <a:rPr lang="en-GB" dirty="0"/>
              <a:t>-au </a:t>
            </a:r>
            <a:r>
              <a:rPr lang="en-GB" dirty="0" err="1"/>
              <a:t>declinat</a:t>
            </a:r>
            <a:r>
              <a:rPr lang="en-GB" dirty="0"/>
              <a:t> </a:t>
            </a:r>
            <a:r>
              <a:rPr lang="en-GB" dirty="0" err="1"/>
              <a:t>competen</a:t>
            </a:r>
            <a:r>
              <a:rPr lang="ro-RO" dirty="0"/>
              <a:t>ț</a:t>
            </a:r>
            <a:r>
              <a:rPr lang="en-GB" dirty="0"/>
              <a:t>a</a:t>
            </a:r>
            <a:endParaRPr lang="ro-RO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C98851-1F15-429A-90CD-3B93B362B5DA}"/>
              </a:ext>
            </a:extLst>
          </p:cNvPr>
          <p:cNvSpPr/>
          <p:nvPr/>
        </p:nvSpPr>
        <p:spPr>
          <a:xfrm>
            <a:off x="4831876" y="4627648"/>
            <a:ext cx="3152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50 -&gt; </a:t>
            </a:r>
            <a:r>
              <a:rPr lang="en-GB" dirty="0" err="1"/>
              <a:t>completate</a:t>
            </a:r>
            <a:r>
              <a:rPr lang="en-GB" dirty="0"/>
              <a:t> integral</a:t>
            </a:r>
          </a:p>
          <a:p>
            <a:pPr marL="285750" indent="-285750">
              <a:buFontTx/>
              <a:buChar char="-"/>
            </a:pPr>
            <a:r>
              <a:rPr lang="en-GB" dirty="0"/>
              <a:t>5 -&gt; </a:t>
            </a:r>
            <a:r>
              <a:rPr lang="en-GB" dirty="0" err="1"/>
              <a:t>completate</a:t>
            </a:r>
            <a:r>
              <a:rPr lang="en-GB" dirty="0"/>
              <a:t> partial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1B28FED-0B4B-406A-B15C-740FD53B2E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119707"/>
              </p:ext>
            </p:extLst>
          </p:nvPr>
        </p:nvGraphicFramePr>
        <p:xfrm>
          <a:off x="700335" y="1572816"/>
          <a:ext cx="34766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B7494D3-9F9D-4103-A78C-D52361A398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186105"/>
              </p:ext>
            </p:extLst>
          </p:nvPr>
        </p:nvGraphicFramePr>
        <p:xfrm>
          <a:off x="4669952" y="1584021"/>
          <a:ext cx="34766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1165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42A24-EB22-4234-9341-28D215CFF14A}"/>
              </a:ext>
            </a:extLst>
          </p:cNvPr>
          <p:cNvSpPr txBox="1"/>
          <p:nvPr/>
        </p:nvSpPr>
        <p:spPr>
          <a:xfrm>
            <a:off x="4067945" y="2308267"/>
            <a:ext cx="4536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Din </a:t>
            </a:r>
            <a:r>
              <a:rPr lang="en-GB" dirty="0"/>
              <a:t>55 </a:t>
            </a:r>
            <a:r>
              <a:rPr lang="en-GB" dirty="0" err="1"/>
              <a:t>chestionare</a:t>
            </a:r>
            <a:r>
              <a:rPr lang="en-GB" dirty="0"/>
              <a:t> </a:t>
            </a:r>
            <a:r>
              <a:rPr lang="en-GB" dirty="0" err="1"/>
              <a:t>primite</a:t>
            </a:r>
            <a:r>
              <a:rPr lang="ro-RO" dirty="0"/>
              <a:t>: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24 </a:t>
            </a:r>
            <a:r>
              <a:rPr lang="ro-RO" dirty="0"/>
              <a:t>instituții </a:t>
            </a:r>
            <a:r>
              <a:rPr lang="en-GB" dirty="0"/>
              <a:t>- au </a:t>
            </a:r>
            <a:r>
              <a:rPr lang="en-GB" dirty="0" err="1"/>
              <a:t>disponibili</a:t>
            </a:r>
            <a:r>
              <a:rPr lang="en-GB" dirty="0"/>
              <a:t> to</a:t>
            </a:r>
            <a:r>
              <a:rPr lang="ro-RO" dirty="0"/>
              <a:t>ț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indicatorii</a:t>
            </a:r>
            <a:r>
              <a:rPr lang="en-GB" dirty="0"/>
              <a:t> </a:t>
            </a:r>
            <a:r>
              <a:rPr lang="en-GB" dirty="0" err="1"/>
              <a:t>solicita</a:t>
            </a:r>
            <a:r>
              <a:rPr lang="ro-RO" dirty="0"/>
              <a:t>ț</a:t>
            </a:r>
            <a:r>
              <a:rPr lang="en-GB" dirty="0" err="1"/>
              <a:t>i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17 </a:t>
            </a:r>
            <a:r>
              <a:rPr lang="ro-RO" dirty="0"/>
              <a:t>instituții </a:t>
            </a:r>
            <a:r>
              <a:rPr lang="en-GB" dirty="0"/>
              <a:t>- au par</a:t>
            </a:r>
            <a:r>
              <a:rPr lang="ro-RO" dirty="0"/>
              <a:t>ț</a:t>
            </a:r>
            <a:r>
              <a:rPr lang="en-GB" dirty="0" err="1"/>
              <a:t>ial</a:t>
            </a:r>
            <a:r>
              <a:rPr lang="en-GB"/>
              <a:t> disponibili</a:t>
            </a:r>
            <a:r>
              <a:rPr lang="en-GB" dirty="0"/>
              <a:t> </a:t>
            </a:r>
            <a:r>
              <a:rPr lang="en-GB" dirty="0" err="1"/>
              <a:t>indicatorii</a:t>
            </a:r>
            <a:r>
              <a:rPr lang="en-GB" dirty="0"/>
              <a:t> </a:t>
            </a:r>
            <a:r>
              <a:rPr lang="en-GB" dirty="0" err="1"/>
              <a:t>solicita</a:t>
            </a:r>
            <a:r>
              <a:rPr lang="ro-RO" dirty="0"/>
              <a:t>ț</a:t>
            </a:r>
            <a:r>
              <a:rPr lang="en-GB" dirty="0" err="1"/>
              <a:t>i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14 </a:t>
            </a:r>
            <a:r>
              <a:rPr lang="ro-RO" dirty="0"/>
              <a:t>instituții </a:t>
            </a:r>
            <a:r>
              <a:rPr lang="en-GB" dirty="0"/>
              <a:t>nu au </a:t>
            </a:r>
            <a:r>
              <a:rPr lang="en-GB" dirty="0" err="1"/>
              <a:t>disponibil</a:t>
            </a:r>
            <a:r>
              <a:rPr lang="en-GB" dirty="0"/>
              <a:t> </a:t>
            </a:r>
            <a:r>
              <a:rPr lang="en-GB" dirty="0" err="1"/>
              <a:t>niciun</a:t>
            </a:r>
            <a:r>
              <a:rPr lang="en-GB" dirty="0"/>
              <a:t> indicator din </a:t>
            </a:r>
            <a:r>
              <a:rPr lang="en-GB" dirty="0" err="1"/>
              <a:t>cei</a:t>
            </a:r>
            <a:r>
              <a:rPr lang="en-GB" dirty="0"/>
              <a:t> </a:t>
            </a:r>
            <a:r>
              <a:rPr lang="en-GB" dirty="0" err="1"/>
              <a:t>solicita</a:t>
            </a:r>
            <a:r>
              <a:rPr lang="ro-RO" dirty="0"/>
              <a:t>ț</a:t>
            </a:r>
            <a:r>
              <a:rPr lang="en-GB" dirty="0" err="1"/>
              <a:t>i</a:t>
            </a:r>
            <a:r>
              <a:rPr lang="en-GB" dirty="0"/>
              <a:t> de INS</a:t>
            </a:r>
            <a:endParaRPr lang="ro-RO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E83AE83-FA69-4F3E-B4BE-D1293AF731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527574"/>
              </p:ext>
            </p:extLst>
          </p:nvPr>
        </p:nvGraphicFramePr>
        <p:xfrm>
          <a:off x="628650" y="1916832"/>
          <a:ext cx="34766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F7EC0F1F-A758-4A79-8A96-2ED7DB38D5C6}"/>
              </a:ext>
            </a:extLst>
          </p:cNvPr>
          <p:cNvSpPr txBox="1">
            <a:spLocks/>
          </p:cNvSpPr>
          <p:nvPr/>
        </p:nvSpPr>
        <p:spPr>
          <a:xfrm>
            <a:off x="179512" y="902906"/>
            <a:ext cx="8856984" cy="925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Identificare surse de date disponibile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calcul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indicatori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DD (2)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9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42A24-EB22-4234-9341-28D215CFF14A}"/>
              </a:ext>
            </a:extLst>
          </p:cNvPr>
          <p:cNvSpPr txBox="1"/>
          <p:nvPr/>
        </p:nvSpPr>
        <p:spPr>
          <a:xfrm>
            <a:off x="5173166" y="2365568"/>
            <a:ext cx="3863330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dirty="0" err="1"/>
              <a:t>Pentru</a:t>
            </a:r>
            <a:r>
              <a:rPr lang="en-GB" dirty="0"/>
              <a:t> 232 de </a:t>
            </a:r>
            <a:r>
              <a:rPr lang="en-GB" dirty="0" err="1"/>
              <a:t>indicatori</a:t>
            </a:r>
            <a:r>
              <a:rPr lang="en-GB" dirty="0"/>
              <a:t> DD am </a:t>
            </a:r>
            <a:r>
              <a:rPr lang="en-GB" dirty="0" err="1"/>
              <a:t>primit</a:t>
            </a:r>
            <a:r>
              <a:rPr lang="en-GB" dirty="0"/>
              <a:t> r</a:t>
            </a:r>
            <a:r>
              <a:rPr lang="ro-RO" dirty="0"/>
              <a:t>ă</a:t>
            </a:r>
            <a:r>
              <a:rPr lang="en-GB" dirty="0" err="1"/>
              <a:t>spuns</a:t>
            </a:r>
            <a:r>
              <a:rPr lang="en-GB" dirty="0"/>
              <a:t> la prima </a:t>
            </a:r>
            <a:r>
              <a:rPr lang="ro-RO" dirty="0"/>
              <a:t>î</a:t>
            </a:r>
            <a:r>
              <a:rPr lang="en-GB" dirty="0" err="1"/>
              <a:t>ntrebare</a:t>
            </a:r>
            <a:r>
              <a:rPr lang="en-GB" dirty="0"/>
              <a:t> </a:t>
            </a:r>
            <a:r>
              <a:rPr lang="en-GB" dirty="0" err="1"/>
              <a:t>privind</a:t>
            </a:r>
            <a:r>
              <a:rPr lang="en-GB" dirty="0"/>
              <a:t> </a:t>
            </a:r>
            <a:r>
              <a:rPr lang="en-GB" dirty="0" err="1"/>
              <a:t>disponibilitatea</a:t>
            </a:r>
            <a:r>
              <a:rPr lang="en-GB" dirty="0"/>
              <a:t> </a:t>
            </a:r>
            <a:r>
              <a:rPr lang="en-GB" dirty="0" err="1"/>
              <a:t>datelor</a:t>
            </a:r>
            <a:r>
              <a:rPr lang="en-GB" dirty="0"/>
              <a:t> de </a:t>
            </a:r>
            <a:r>
              <a:rPr lang="en-GB" dirty="0" err="1"/>
              <a:t>calcul</a:t>
            </a:r>
            <a:r>
              <a:rPr lang="en-GB" dirty="0"/>
              <a:t>:</a:t>
            </a:r>
          </a:p>
          <a:p>
            <a:pPr marL="180975" lvl="1" indent="-1809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Pentru</a:t>
            </a:r>
            <a:r>
              <a:rPr lang="en-GB" dirty="0"/>
              <a:t> 116 </a:t>
            </a:r>
            <a:r>
              <a:rPr lang="ro-RO" dirty="0"/>
              <a:t>indicatori </a:t>
            </a:r>
            <a:r>
              <a:rPr lang="en-GB" dirty="0"/>
              <a:t>sunt date </a:t>
            </a:r>
            <a:r>
              <a:rPr lang="en-GB" dirty="0" err="1"/>
              <a:t>disponibile</a:t>
            </a:r>
            <a:r>
              <a:rPr lang="en-GB" dirty="0"/>
              <a:t>;</a:t>
            </a:r>
          </a:p>
          <a:p>
            <a:pPr marL="180975" lvl="1" indent="-1809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Pentru</a:t>
            </a:r>
            <a:r>
              <a:rPr lang="en-GB" dirty="0"/>
              <a:t> 116 </a:t>
            </a:r>
            <a:r>
              <a:rPr lang="ro-RO" dirty="0"/>
              <a:t>indicatori</a:t>
            </a:r>
            <a:r>
              <a:rPr lang="en-GB" dirty="0"/>
              <a:t> NU sunt date </a:t>
            </a:r>
            <a:r>
              <a:rPr lang="en-GB" dirty="0" err="1"/>
              <a:t>disponibile</a:t>
            </a:r>
            <a:r>
              <a:rPr lang="en-GB" dirty="0"/>
              <a:t>.</a:t>
            </a:r>
            <a:endParaRPr lang="ro-RO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4A0F2B9-A964-4893-A908-CAC13A8871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749952"/>
              </p:ext>
            </p:extLst>
          </p:nvPr>
        </p:nvGraphicFramePr>
        <p:xfrm>
          <a:off x="450801" y="1628800"/>
          <a:ext cx="4625255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6A21BA06-A3A5-45C8-AE0D-23147FB1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902906"/>
            <a:ext cx="8856984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Identificare surse de date disponibile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calcul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Trebuchet MS" panose="020B0603020202020204" pitchFamily="34" charset="0"/>
              </a:rPr>
              <a:t>indicatori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DD (3)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8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2906"/>
            <a:ext cx="8784976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Colectare date disponibile de la instituțiile din România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(1)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42A24-EB22-4234-9341-28D215CFF14A}"/>
              </a:ext>
            </a:extLst>
          </p:cNvPr>
          <p:cNvSpPr txBox="1"/>
          <p:nvPr/>
        </p:nvSpPr>
        <p:spPr>
          <a:xfrm>
            <a:off x="4912382" y="2185856"/>
            <a:ext cx="4032448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Au </a:t>
            </a:r>
            <a:r>
              <a:rPr lang="en-GB" dirty="0" err="1"/>
              <a:t>fost</a:t>
            </a:r>
            <a:r>
              <a:rPr lang="en-GB" dirty="0"/>
              <a:t> </a:t>
            </a:r>
            <a:r>
              <a:rPr lang="en-GB" dirty="0" err="1"/>
              <a:t>transmise</a:t>
            </a:r>
            <a:r>
              <a:rPr lang="en-GB" dirty="0"/>
              <a:t> </a:t>
            </a:r>
            <a:r>
              <a:rPr lang="ro-RO" dirty="0"/>
              <a:t>42 </a:t>
            </a:r>
            <a:r>
              <a:rPr lang="en-GB" dirty="0" err="1"/>
              <a:t>adrese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solicitare</a:t>
            </a:r>
            <a:r>
              <a:rPr lang="en-GB" dirty="0"/>
              <a:t> date </a:t>
            </a:r>
            <a:r>
              <a:rPr lang="en-GB" dirty="0" err="1"/>
              <a:t>calcul</a:t>
            </a:r>
            <a:r>
              <a:rPr lang="en-GB" dirty="0"/>
              <a:t> </a:t>
            </a:r>
            <a:r>
              <a:rPr lang="en-GB" dirty="0" err="1"/>
              <a:t>indicatori</a:t>
            </a:r>
            <a:r>
              <a:rPr lang="en-GB" dirty="0"/>
              <a:t> DD: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34 </a:t>
            </a:r>
            <a:r>
              <a:rPr lang="en-GB" dirty="0" err="1"/>
              <a:t>institu</a:t>
            </a:r>
            <a:r>
              <a:rPr lang="ro-RO" dirty="0"/>
              <a:t>ț</a:t>
            </a:r>
            <a:r>
              <a:rPr lang="en-GB" dirty="0"/>
              <a:t>ii au </a:t>
            </a:r>
            <a:r>
              <a:rPr lang="en-GB" dirty="0" err="1"/>
              <a:t>transmis</a:t>
            </a:r>
            <a:r>
              <a:rPr lang="en-GB" dirty="0"/>
              <a:t> date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8 </a:t>
            </a:r>
            <a:r>
              <a:rPr lang="en-GB" dirty="0" err="1"/>
              <a:t>institu</a:t>
            </a:r>
            <a:r>
              <a:rPr lang="ro-RO" dirty="0"/>
              <a:t>ț</a:t>
            </a:r>
            <a:r>
              <a:rPr lang="en-GB" dirty="0"/>
              <a:t>ii NU au </a:t>
            </a:r>
            <a:r>
              <a:rPr lang="en-GB" dirty="0" err="1"/>
              <a:t>transmis</a:t>
            </a:r>
            <a:r>
              <a:rPr lang="en-GB" dirty="0"/>
              <a:t> date (de</a:t>
            </a:r>
            <a:r>
              <a:rPr lang="ro-RO" dirty="0"/>
              <a:t>ș</a:t>
            </a:r>
            <a:r>
              <a:rPr lang="en-GB" dirty="0" err="1"/>
              <a:t>i</a:t>
            </a:r>
            <a:r>
              <a:rPr lang="en-GB" dirty="0"/>
              <a:t> au </a:t>
            </a:r>
            <a:r>
              <a:rPr lang="ro-RO" dirty="0"/>
              <a:t>confirmat disponibilitatea acestora</a:t>
            </a:r>
            <a:r>
              <a:rPr lang="en-GB" dirty="0"/>
              <a:t>)</a:t>
            </a:r>
            <a:endParaRPr lang="ro-RO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C5F4E6A-8F9C-41D3-95BC-86C01C4EBA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7192577"/>
              </p:ext>
            </p:extLst>
          </p:nvPr>
        </p:nvGraphicFramePr>
        <p:xfrm>
          <a:off x="755576" y="1803764"/>
          <a:ext cx="4032448" cy="3281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43623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2906"/>
            <a:ext cx="8784976" cy="925985"/>
          </a:xfrm>
        </p:spPr>
        <p:txBody>
          <a:bodyPr>
            <a:norm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Colectare date disponibile de la instituțiile din România</a:t>
            </a:r>
            <a:r>
              <a:rPr lang="en-GB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 (2)</a:t>
            </a:r>
            <a:endParaRPr lang="en-US" sz="2400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42A24-EB22-4234-9341-28D215CFF14A}"/>
              </a:ext>
            </a:extLst>
          </p:cNvPr>
          <p:cNvSpPr txBox="1"/>
          <p:nvPr/>
        </p:nvSpPr>
        <p:spPr>
          <a:xfrm>
            <a:off x="4944380" y="2158127"/>
            <a:ext cx="4032448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Au </a:t>
            </a:r>
            <a:r>
              <a:rPr lang="en-GB" dirty="0" err="1"/>
              <a:t>fost</a:t>
            </a:r>
            <a:r>
              <a:rPr lang="en-GB" dirty="0"/>
              <a:t> solicitate date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calculul</a:t>
            </a:r>
            <a:r>
              <a:rPr lang="en-GB" dirty="0"/>
              <a:t> a 116 </a:t>
            </a:r>
            <a:r>
              <a:rPr lang="en-GB" dirty="0" err="1"/>
              <a:t>indicatori</a:t>
            </a:r>
            <a:r>
              <a:rPr lang="en-GB" dirty="0"/>
              <a:t> DD (</a:t>
            </a:r>
            <a:r>
              <a:rPr lang="en-GB" dirty="0" err="1"/>
              <a:t>declarate</a:t>
            </a:r>
            <a:r>
              <a:rPr lang="en-GB" dirty="0"/>
              <a:t> </a:t>
            </a:r>
            <a:r>
              <a:rPr lang="en-GB" dirty="0" err="1"/>
              <a:t>disponibile</a:t>
            </a:r>
            <a:r>
              <a:rPr lang="en-GB" dirty="0"/>
              <a:t> </a:t>
            </a:r>
            <a:r>
              <a:rPr lang="ro-RO" dirty="0"/>
              <a:t>î</a:t>
            </a:r>
            <a:r>
              <a:rPr lang="en-GB" dirty="0"/>
              <a:t>n </a:t>
            </a:r>
            <a:r>
              <a:rPr lang="en-GB" dirty="0" err="1"/>
              <a:t>chestionare</a:t>
            </a:r>
            <a:r>
              <a:rPr lang="en-GB" dirty="0"/>
              <a:t> prim</a:t>
            </a:r>
            <a:r>
              <a:rPr lang="ro-RO" dirty="0"/>
              <a:t>i</a:t>
            </a:r>
            <a:r>
              <a:rPr lang="en-GB" dirty="0" err="1"/>
              <a:t>te</a:t>
            </a:r>
            <a:r>
              <a:rPr lang="en-GB" dirty="0"/>
              <a:t> de la </a:t>
            </a:r>
            <a:r>
              <a:rPr lang="en-GB" dirty="0" err="1"/>
              <a:t>institu</a:t>
            </a:r>
            <a:r>
              <a:rPr lang="ro-RO" dirty="0"/>
              <a:t>ț</a:t>
            </a:r>
            <a:r>
              <a:rPr lang="en-GB" dirty="0"/>
              <a:t>ii):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Pentru</a:t>
            </a:r>
            <a:r>
              <a:rPr lang="en-GB" dirty="0"/>
              <a:t> 96 </a:t>
            </a:r>
            <a:r>
              <a:rPr lang="en-GB" dirty="0" err="1"/>
              <a:t>indicatori</a:t>
            </a:r>
            <a:r>
              <a:rPr lang="en-GB" dirty="0"/>
              <a:t> DD am </a:t>
            </a:r>
            <a:r>
              <a:rPr lang="en-GB" dirty="0" err="1"/>
              <a:t>primit</a:t>
            </a:r>
            <a:r>
              <a:rPr lang="en-GB" dirty="0"/>
              <a:t> date;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Pentru</a:t>
            </a:r>
            <a:r>
              <a:rPr lang="en-GB" dirty="0"/>
              <a:t> 20 </a:t>
            </a:r>
            <a:r>
              <a:rPr lang="en-GB" dirty="0" err="1"/>
              <a:t>indicatori</a:t>
            </a:r>
            <a:r>
              <a:rPr lang="en-GB" dirty="0"/>
              <a:t> DD NU am </a:t>
            </a:r>
            <a:r>
              <a:rPr lang="en-GB" dirty="0" err="1"/>
              <a:t>primit</a:t>
            </a:r>
            <a:r>
              <a:rPr lang="en-GB" dirty="0"/>
              <a:t> date.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5DCC370-22DC-4758-968F-47E06E2D8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942303"/>
              </p:ext>
            </p:extLst>
          </p:nvPr>
        </p:nvGraphicFramePr>
        <p:xfrm>
          <a:off x="467544" y="1822814"/>
          <a:ext cx="4320480" cy="3622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468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3608" y="1000262"/>
            <a:ext cx="6963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err="1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Distribuție</a:t>
            </a:r>
            <a:r>
              <a:rPr lang="fr-FR" sz="2400" b="1" dirty="0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surse</a:t>
            </a:r>
            <a:r>
              <a:rPr lang="fr-FR" sz="2400" b="1" dirty="0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date (INS vs. </a:t>
            </a:r>
            <a:r>
              <a:rPr lang="fr-FR" sz="2400" b="1" dirty="0" err="1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</a:t>
            </a:r>
            <a:r>
              <a:rPr lang="fr-FR" sz="2400" b="1" dirty="0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b="1" dirty="0" err="1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instituții</a:t>
            </a:r>
            <a:r>
              <a:rPr lang="fr-FR" sz="2400" b="1" dirty="0">
                <a:solidFill>
                  <a:srgbClr val="0070C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1539378"/>
            <a:ext cx="9348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o-RO" sz="1400" i="1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14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</a:t>
            </a:r>
            <a:r>
              <a:rPr lang="ro-RO" sz="14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ăr -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B9772A-C24C-45A1-A493-33FF80FCD237}"/>
              </a:ext>
            </a:extLst>
          </p:cNvPr>
          <p:cNvSpPr txBox="1"/>
          <p:nvPr/>
        </p:nvSpPr>
        <p:spPr>
          <a:xfrm>
            <a:off x="179512" y="4842072"/>
            <a:ext cx="8784976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o-RO" dirty="0"/>
              <a:t>Î</a:t>
            </a:r>
            <a:r>
              <a:rPr lang="en-GB" dirty="0"/>
              <a:t>n total sunt 291 </a:t>
            </a:r>
            <a:r>
              <a:rPr lang="en-GB" dirty="0" err="1"/>
              <a:t>indicatori</a:t>
            </a:r>
            <a:r>
              <a:rPr lang="en-GB" dirty="0"/>
              <a:t> DD: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dirty="0"/>
              <a:t>182 au </a:t>
            </a:r>
            <a:r>
              <a:rPr lang="en-GB" dirty="0" err="1"/>
              <a:t>sursa</a:t>
            </a:r>
            <a:r>
              <a:rPr lang="en-GB" dirty="0"/>
              <a:t> INS;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dirty="0"/>
              <a:t>109 au </a:t>
            </a:r>
            <a:r>
              <a:rPr lang="en-GB" dirty="0" err="1"/>
              <a:t>sursa</a:t>
            </a:r>
            <a:r>
              <a:rPr lang="en-GB" dirty="0"/>
              <a:t> </a:t>
            </a:r>
            <a:r>
              <a:rPr lang="en-GB" dirty="0" err="1"/>
              <a:t>alte</a:t>
            </a:r>
            <a:r>
              <a:rPr lang="en-GB" dirty="0"/>
              <a:t> </a:t>
            </a:r>
            <a:r>
              <a:rPr lang="en-GB" dirty="0" err="1"/>
              <a:t>institu</a:t>
            </a:r>
            <a:r>
              <a:rPr lang="ro-RO" dirty="0"/>
              <a:t>ț</a:t>
            </a:r>
            <a:r>
              <a:rPr lang="en-GB" dirty="0"/>
              <a:t>ii (9 </a:t>
            </a:r>
            <a:r>
              <a:rPr lang="ro-RO" dirty="0"/>
              <a:t>au </a:t>
            </a:r>
            <a:r>
              <a:rPr lang="en-GB" dirty="0" err="1"/>
              <a:t>sursa</a:t>
            </a:r>
            <a:r>
              <a:rPr lang="en-GB" dirty="0"/>
              <a:t> Eurostat).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6E20A95-8A58-4744-B5D2-0D924563FB9B}"/>
              </a:ext>
            </a:extLst>
          </p:cNvPr>
          <p:cNvGraphicFramePr>
            <a:graphicFrameLocks/>
          </p:cNvGraphicFramePr>
          <p:nvPr/>
        </p:nvGraphicFramePr>
        <p:xfrm>
          <a:off x="9525" y="1902619"/>
          <a:ext cx="9124950" cy="305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33456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83768" y="2564904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4800" b="1" dirty="0">
                <a:solidFill>
                  <a:srgbClr val="0033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Vă mulțumesc!</a:t>
            </a:r>
            <a:endParaRPr lang="en-US" sz="4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45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6760</TotalTime>
  <Words>451</Words>
  <Application>Microsoft Office PowerPoint</Application>
  <PresentationFormat>On-screen Show (4:3)</PresentationFormat>
  <Paragraphs>73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Perpetua</vt:lpstr>
      <vt:lpstr>Times New Roman</vt:lpstr>
      <vt:lpstr>Trebuchet MS</vt:lpstr>
      <vt:lpstr>Wingdings</vt:lpstr>
      <vt:lpstr>Office Theme</vt:lpstr>
      <vt:lpstr>”România Durabilă – Dezvoltarea cadrului strategic și instituțional pentru implementarea Strategiei Naționale pentru Dezvoltarea Durabilă a României 2030”, Cod SIPOCA 613/mySMIS 127545  Workshop național de consultare cu factorii implicați în procesul de monitorizare și raportare a SNDD privind utilizarea setului național de indicatori de dezvoltare durabilă</vt:lpstr>
      <vt:lpstr>Cuprins</vt:lpstr>
      <vt:lpstr>Identificare surse de date disponibile calcul indicatori DD (1)</vt:lpstr>
      <vt:lpstr>PowerPoint Presentation</vt:lpstr>
      <vt:lpstr>Identificare surse de date disponibile calcul indicatori DD (3)</vt:lpstr>
      <vt:lpstr>Colectare date disponibile de la instituțiile din România (1)</vt:lpstr>
      <vt:lpstr>Colectare date disponibile de la instituțiile din România (2)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Romy Hartwig</dc:creator>
  <cp:lastModifiedBy>Artur Emilian Simion</cp:lastModifiedBy>
  <cp:revision>770</cp:revision>
  <cp:lastPrinted>2022-02-14T07:16:59Z</cp:lastPrinted>
  <dcterms:created xsi:type="dcterms:W3CDTF">2017-02-17T11:14:00Z</dcterms:created>
  <dcterms:modified xsi:type="dcterms:W3CDTF">2022-07-07T05:57:20Z</dcterms:modified>
</cp:coreProperties>
</file>