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9"/>
  </p:notesMasterIdLst>
  <p:sldIdLst>
    <p:sldId id="256" r:id="rId2"/>
    <p:sldId id="260" r:id="rId3"/>
    <p:sldId id="262" r:id="rId4"/>
    <p:sldId id="257" r:id="rId5"/>
    <p:sldId id="263" r:id="rId6"/>
    <p:sldId id="269" r:id="rId7"/>
    <p:sldId id="267" r:id="rId8"/>
    <p:sldId id="271" r:id="rId9"/>
    <p:sldId id="274" r:id="rId10"/>
    <p:sldId id="275" r:id="rId11"/>
    <p:sldId id="276" r:id="rId12"/>
    <p:sldId id="277" r:id="rId13"/>
    <p:sldId id="278" r:id="rId14"/>
    <p:sldId id="279" r:id="rId15"/>
    <p:sldId id="285" r:id="rId16"/>
    <p:sldId id="280" r:id="rId17"/>
    <p:sldId id="281" r:id="rId18"/>
    <p:sldId id="282" r:id="rId19"/>
    <p:sldId id="283" r:id="rId20"/>
    <p:sldId id="272" r:id="rId21"/>
    <p:sldId id="261" r:id="rId22"/>
    <p:sldId id="286" r:id="rId23"/>
    <p:sldId id="288" r:id="rId24"/>
    <p:sldId id="287" r:id="rId25"/>
    <p:sldId id="258" r:id="rId26"/>
    <p:sldId id="259" r:id="rId27"/>
    <p:sldId id="273" r:id="rId28"/>
  </p:sldIdLst>
  <p:sldSz cx="9144000" cy="6858000" type="screen4x3"/>
  <p:notesSz cx="7559675" cy="10691813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DejaVu Sans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DejaVu Sans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DejaVu Sans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DejaVu Sans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DejaVu Sans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DejaVu Sans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DejaVu Sans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DejaVu Sans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DejaVu Sans"/>
        <a:cs typeface="Arial" charset="0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Flavia D" initials="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9753"/>
    <p:restoredTop sz="94607"/>
  </p:normalViewPr>
  <p:slideViewPr>
    <p:cSldViewPr snapToGrid="0" snapToObjects="1">
      <p:cViewPr varScale="1">
        <p:scale>
          <a:sx n="103" d="100"/>
          <a:sy n="103" d="100"/>
        </p:scale>
        <p:origin x="-708" y="-3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276600" cy="5365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281488" y="0"/>
            <a:ext cx="3276600" cy="5365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8912F835-7100-47B7-A382-0613274C78FD}" type="datetimeFigureOut">
              <a:rPr lang="en-US"/>
              <a:pPr>
                <a:defRPr/>
              </a:pPr>
              <a:t>2/9/2022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4775" y="1336675"/>
            <a:ext cx="4810125" cy="36083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55650" y="5145088"/>
            <a:ext cx="6048375" cy="42100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10155238"/>
            <a:ext cx="3276600" cy="5365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281488" y="10155238"/>
            <a:ext cx="3276600" cy="5365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823446BC-2E46-45B5-B813-16F6AED07CB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CEC792-8716-4556-B93D-B0D5C74F6994}" type="slidenum">
              <a:rPr lang="en-US"/>
              <a:pPr>
                <a:defRPr/>
              </a:pPr>
              <a:t>‹#›</a:t>
            </a:fld>
            <a:endParaRPr lang="en-US">
              <a:solidFill>
                <a:schemeClr val="tx1"/>
              </a:solidFill>
              <a:latin typeface="Times New Roman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4963"/>
            <a:ext cx="8229600" cy="39766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8791A3-645D-43C4-B2A6-BC322CE97D6E}" type="slidenum">
              <a:rPr lang="en-US"/>
              <a:pPr>
                <a:defRPr/>
              </a:pPr>
              <a:t>‹#›</a:t>
            </a:fld>
            <a:endParaRPr lang="en-US">
              <a:solidFill>
                <a:schemeClr val="tx1"/>
              </a:solidFill>
              <a:latin typeface="Times New Roman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theme" Target="../theme/theme1.xml"/><Relationship Id="rId7" Type="http://schemas.openxmlformats.org/officeDocument/2006/relationships/image" Target="../media/image4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image" Target="../media/image2.jpeg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49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5327650" y="6435725"/>
            <a:ext cx="1292225" cy="31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PlaceHolder 5"/>
          <p:cNvSpPr>
            <a:spLocks noGrp="1"/>
          </p:cNvSpPr>
          <p:nvPr>
            <p:ph type="body"/>
          </p:nvPr>
        </p:nvSpPr>
        <p:spPr bwMode="auto">
          <a:xfrm>
            <a:off x="457200" y="1604963"/>
            <a:ext cx="8229600" cy="3976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the outline text format</a:t>
            </a:r>
          </a:p>
          <a:p>
            <a:pPr lvl="1"/>
            <a:r>
              <a:rPr lang="en-US" smtClean="0"/>
              <a:t>Second Outline Level</a:t>
            </a:r>
          </a:p>
          <a:p>
            <a:pPr lvl="2"/>
            <a:r>
              <a:rPr lang="en-US" smtClean="0"/>
              <a:t>Third Outline Level</a:t>
            </a:r>
          </a:p>
          <a:p>
            <a:pPr lvl="3"/>
            <a:r>
              <a:rPr lang="en-US" smtClean="0"/>
              <a:t>Fourth Outline Level</a:t>
            </a:r>
          </a:p>
          <a:p>
            <a:pPr lvl="4"/>
            <a:r>
              <a:rPr lang="en-US" smtClean="0"/>
              <a:t>Fifth Outline Level</a:t>
            </a:r>
          </a:p>
          <a:p>
            <a:pPr lvl="4"/>
            <a:r>
              <a:rPr lang="en-US" smtClean="0"/>
              <a:t>Sixth Outline Level</a:t>
            </a:r>
          </a:p>
          <a:p>
            <a:pPr lvl="4"/>
            <a:r>
              <a:rPr lang="en-US" smtClean="0"/>
              <a:t>Seventh Outline Level</a:t>
            </a:r>
          </a:p>
        </p:txBody>
      </p:sp>
      <p:sp>
        <p:nvSpPr>
          <p:cNvPr id="4" name="PlaceHolder 4"/>
          <p:cNvSpPr>
            <a:spLocks noGrp="1"/>
          </p:cNvSpPr>
          <p:nvPr>
            <p:ph type="sldNum"/>
          </p:nvPr>
        </p:nvSpPr>
        <p:spPr>
          <a:xfrm>
            <a:off x="7854950" y="6356350"/>
            <a:ext cx="831850" cy="365125"/>
          </a:xfrm>
          <a:prstGeom prst="rect">
            <a:avLst/>
          </a:prstGeom>
        </p:spPr>
        <p:txBody>
          <a:bodyPr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pc="-1">
                <a:solidFill>
                  <a:srgbClr val="8B8B8B"/>
                </a:solidFill>
                <a:latin typeface="Calibri"/>
                <a:ea typeface="+mn-ea"/>
                <a:cs typeface="+mn-cs"/>
              </a:defRPr>
            </a:lvl1pPr>
          </a:lstStyle>
          <a:p>
            <a:pPr>
              <a:defRPr/>
            </a:pPr>
            <a:fld id="{9E89A26C-5AFE-4CD3-9191-785A234DAAFD}" type="slidenum">
              <a:rPr lang="en-US"/>
              <a:pPr>
                <a:defRPr/>
              </a:pPr>
              <a:t>‹#›</a:t>
            </a:fld>
            <a:endParaRPr lang="en-US">
              <a:latin typeface="Times New Roman"/>
            </a:endParaRPr>
          </a:p>
        </p:txBody>
      </p:sp>
      <p:pic>
        <p:nvPicPr>
          <p:cNvPr id="1029" name="image2.jpg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>
            <a:off x="0" y="0"/>
            <a:ext cx="9144000" cy="984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7" name="Text Box 13"/>
          <p:cNvSpPr txBox="1">
            <a:spLocks noChangeArrowheads="1"/>
          </p:cNvSpPr>
          <p:nvPr userDrawn="1"/>
        </p:nvSpPr>
        <p:spPr bwMode="auto">
          <a:xfrm>
            <a:off x="6350" y="6437313"/>
            <a:ext cx="36226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fr-FR" sz="1000">
                <a:latin typeface="Calibri" pitchFamily="34" charset="0"/>
                <a:cs typeface="DejaVu Sans"/>
              </a:rPr>
              <a:t>Proiect cofinanțat din Fondul Social European prin</a:t>
            </a:r>
            <a:endParaRPr lang="en-US" sz="1000">
              <a:latin typeface="Calibri" pitchFamily="34" charset="0"/>
              <a:cs typeface="DejaVu Sans"/>
            </a:endParaRPr>
          </a:p>
          <a:p>
            <a:pPr>
              <a:defRPr/>
            </a:pPr>
            <a:r>
              <a:rPr lang="en-US" sz="1000">
                <a:latin typeface="Calibri" pitchFamily="34" charset="0"/>
                <a:cs typeface="DejaVu Sans"/>
              </a:rPr>
              <a:t>Programul Operațional Capacitate Administrativă 2014-2020</a:t>
            </a:r>
            <a:endParaRPr lang="en-US"/>
          </a:p>
        </p:txBody>
      </p:sp>
      <p:pic>
        <p:nvPicPr>
          <p:cNvPr id="1031" name="Picture 27"/>
          <p:cNvPicPr>
            <a:picLocks noChangeAspect="1" noChangeArrowheads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7208838" y="6437313"/>
            <a:ext cx="495300" cy="376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2" name="Picture 29"/>
          <p:cNvPicPr>
            <a:picLocks noChangeAspect="1" noChangeArrowheads="1"/>
          </p:cNvPicPr>
          <p:nvPr userDrawn="1"/>
        </p:nvPicPr>
        <p:blipFill>
          <a:blip r:embed="rId7"/>
          <a:srcRect/>
          <a:stretch>
            <a:fillRect/>
          </a:stretch>
        </p:blipFill>
        <p:spPr bwMode="auto">
          <a:xfrm>
            <a:off x="6761163" y="6434138"/>
            <a:ext cx="276225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3" name="image1.jpg"/>
          <p:cNvPicPr>
            <a:picLocks noChangeAspect="1" noChangeArrowheads="1"/>
          </p:cNvPicPr>
          <p:nvPr userDrawn="1"/>
        </p:nvPicPr>
        <p:blipFill>
          <a:blip r:embed="rId8"/>
          <a:srcRect/>
          <a:stretch>
            <a:fillRect/>
          </a:stretch>
        </p:blipFill>
        <p:spPr bwMode="auto">
          <a:xfrm>
            <a:off x="3511550" y="6515100"/>
            <a:ext cx="1590675" cy="173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DejaVu Sans"/>
          <a:cs typeface="DejaVu Sans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DejaVu Sans"/>
          <a:cs typeface="DejaVu Sans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DejaVu Sans"/>
          <a:cs typeface="DejaVu Sans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DejaVu Sans"/>
          <a:cs typeface="DejaVu Sans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DejaVu Sans"/>
          <a:cs typeface="DejaVu Sans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DejaVu Sans"/>
          <a:cs typeface="DejaVu Sans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DejaVu Sans"/>
          <a:cs typeface="DejaVu Sans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DejaVu Sans"/>
          <a:cs typeface="DejaVu Sans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charset="0"/>
        <a:buChar char="•"/>
        <a:defRPr sz="2800" kern="1200">
          <a:solidFill>
            <a:schemeClr val="tx1"/>
          </a:solidFill>
          <a:latin typeface="Calibri" pitchFamily="34" charset="0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Calibri" pitchFamily="34" charset="0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Calibri" pitchFamily="34" charset="0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Calibri" pitchFamily="34" charset="0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Calibri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3"/>
          <p:cNvSpPr>
            <a:spLocks noGrp="1" noChangeArrowheads="1"/>
          </p:cNvSpPr>
          <p:nvPr>
            <p:ph type="ctrTitle"/>
          </p:nvPr>
        </p:nvSpPr>
        <p:spPr bwMode="auto">
          <a:xfrm>
            <a:off x="685800" y="2971800"/>
            <a:ext cx="7772400" cy="1470025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pt-BR" b="1" smtClean="0"/>
              <a:t>România vs. restul Europei</a:t>
            </a:r>
            <a:r>
              <a:rPr lang="pt-BR" smtClean="0"/>
              <a:t/>
            </a:r>
            <a:br>
              <a:rPr lang="pt-BR" smtClean="0"/>
            </a:br>
            <a:r>
              <a:rPr lang="pt-BR" sz="3900" smtClean="0"/>
              <a:t>Analiza decalajelor de dezvoltare</a:t>
            </a:r>
            <a:endParaRPr lang="en-US" sz="3900" smtClean="0"/>
          </a:p>
        </p:txBody>
      </p:sp>
      <p:sp>
        <p:nvSpPr>
          <p:cNvPr id="5122" name="Rectangle 4"/>
          <p:cNvSpPr>
            <a:spLocks noGrp="1"/>
          </p:cNvSpPr>
          <p:nvPr>
            <p:ph type="subTitle" idx="1"/>
          </p:nvPr>
        </p:nvSpPr>
        <p:spPr>
          <a:xfrm>
            <a:off x="796925" y="4727575"/>
            <a:ext cx="8085138" cy="1169988"/>
          </a:xfrm>
        </p:spPr>
        <p:txBody>
          <a:bodyPr/>
          <a:lstStyle/>
          <a:p>
            <a:pPr algn="l" eaLnBrk="1" hangingPunct="1"/>
            <a:r>
              <a:rPr lang="en-US" sz="2000" smtClean="0"/>
              <a:t>Mirel PALADA, Sociolog</a:t>
            </a:r>
          </a:p>
          <a:p>
            <a:pPr algn="l" eaLnBrk="1" hangingPunct="1"/>
            <a:r>
              <a:rPr lang="en-US" sz="2000" smtClean="0"/>
              <a:t>Asociația Regională pentru Dezvoltare Antreprenorială Oltenia (ARDA)</a:t>
            </a:r>
          </a:p>
        </p:txBody>
      </p:sp>
      <p:pic>
        <p:nvPicPr>
          <p:cNvPr id="5123" name="image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82763" y="1722438"/>
            <a:ext cx="5618162" cy="611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ECEBE25-929E-4F69-89BC-4A646E2131B9}" type="slidenum">
              <a:rPr lang="en-US"/>
              <a:pPr>
                <a:defRPr/>
              </a:pPr>
              <a:t>10</a:t>
            </a:fld>
            <a:endParaRPr lang="en-US">
              <a:solidFill>
                <a:schemeClr val="tx1"/>
              </a:solidFill>
              <a:latin typeface="Times New Roman"/>
            </a:endParaRPr>
          </a:p>
        </p:txBody>
      </p:sp>
      <p:sp>
        <p:nvSpPr>
          <p:cNvPr id="14029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01638" y="1069975"/>
            <a:ext cx="8229600" cy="598488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z="3000" b="1" smtClean="0">
                <a:latin typeface="Calibri" pitchFamily="34" charset="0"/>
              </a:rPr>
              <a:t>PIB / locuitor </a:t>
            </a:r>
            <a:r>
              <a:rPr lang="en-US" sz="3000" smtClean="0">
                <a:latin typeface="Calibri" pitchFamily="34" charset="0"/>
              </a:rPr>
              <a:t>(inflație &amp; PPP, Maddison)</a:t>
            </a:r>
            <a:r>
              <a:rPr lang="en-US" sz="3000" b="1" smtClean="0">
                <a:latin typeface="Calibri" pitchFamily="34" charset="0"/>
              </a:rPr>
              <a:t>. Orizontal</a:t>
            </a:r>
          </a:p>
        </p:txBody>
      </p:sp>
      <p:pic>
        <p:nvPicPr>
          <p:cNvPr id="140299" name="Picture 1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825" y="1798638"/>
            <a:ext cx="8766175" cy="4414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53C3BE3-6AD0-492A-AAAD-ECD505DA26B2}" type="slidenum">
              <a:rPr lang="en-US"/>
              <a:pPr>
                <a:defRPr/>
              </a:pPr>
              <a:t>11</a:t>
            </a:fld>
            <a:endParaRPr lang="en-US">
              <a:solidFill>
                <a:schemeClr val="tx1"/>
              </a:solidFill>
              <a:latin typeface="Times New Roman"/>
            </a:endParaRPr>
          </a:p>
        </p:txBody>
      </p:sp>
      <p:sp>
        <p:nvSpPr>
          <p:cNvPr id="141319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01638" y="1069975"/>
            <a:ext cx="8229600" cy="598488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z="3000" b="1" smtClean="0">
                <a:latin typeface="Calibri" pitchFamily="34" charset="0"/>
              </a:rPr>
              <a:t>HDI </a:t>
            </a:r>
            <a:r>
              <a:rPr lang="en-US" sz="3000" smtClean="0">
                <a:latin typeface="Calibri" pitchFamily="34" charset="0"/>
              </a:rPr>
              <a:t>(istoric, Escosura)</a:t>
            </a:r>
            <a:r>
              <a:rPr lang="en-US" sz="3000" b="1" smtClean="0">
                <a:latin typeface="Calibri" pitchFamily="34" charset="0"/>
              </a:rPr>
              <a:t>. Vertical</a:t>
            </a:r>
          </a:p>
        </p:txBody>
      </p:sp>
      <p:pic>
        <p:nvPicPr>
          <p:cNvPr id="141321" name="Picture 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825" y="1798638"/>
            <a:ext cx="8766175" cy="4414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E9D2820-2FE3-4714-9545-64204E98C4A2}" type="slidenum">
              <a:rPr lang="en-US"/>
              <a:pPr>
                <a:defRPr/>
              </a:pPr>
              <a:t>12</a:t>
            </a:fld>
            <a:endParaRPr lang="en-US">
              <a:solidFill>
                <a:schemeClr val="tx1"/>
              </a:solidFill>
              <a:latin typeface="Times New Roman"/>
            </a:endParaRPr>
          </a:p>
        </p:txBody>
      </p:sp>
      <p:sp>
        <p:nvSpPr>
          <p:cNvPr id="14233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01638" y="1069975"/>
            <a:ext cx="8229600" cy="598488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z="3000" b="1" smtClean="0">
                <a:latin typeface="Calibri" pitchFamily="34" charset="0"/>
              </a:rPr>
              <a:t>HDI </a:t>
            </a:r>
            <a:r>
              <a:rPr lang="en-US" sz="3000" smtClean="0">
                <a:latin typeface="Calibri" pitchFamily="34" charset="0"/>
              </a:rPr>
              <a:t>(istoric, Escosura)</a:t>
            </a:r>
            <a:r>
              <a:rPr lang="en-US" sz="3000" b="1" smtClean="0">
                <a:latin typeface="Calibri" pitchFamily="34" charset="0"/>
              </a:rPr>
              <a:t>. Orizontal</a:t>
            </a:r>
          </a:p>
        </p:txBody>
      </p:sp>
      <p:pic>
        <p:nvPicPr>
          <p:cNvPr id="142341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825" y="1798638"/>
            <a:ext cx="8745538" cy="4405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02" name="Rectangle 2"/>
          <p:cNvSpPr>
            <a:spLocks noGrp="1" noChangeArrowheads="1"/>
          </p:cNvSpPr>
          <p:nvPr>
            <p:ph type="ctrTitle" idx="4294967295"/>
          </p:nvPr>
        </p:nvSpPr>
        <p:spPr bwMode="auto">
          <a:xfrm>
            <a:off x="685800" y="2130425"/>
            <a:ext cx="7772400" cy="14700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eaLnBrk="1" hangingPunct="1"/>
            <a:r>
              <a:rPr lang="pt-BR" sz="3900" smtClean="0">
                <a:latin typeface="Calibri" pitchFamily="34" charset="0"/>
              </a:rPr>
              <a:t>Rezultate</a:t>
            </a:r>
            <a:br>
              <a:rPr lang="pt-BR" sz="3900" smtClean="0">
                <a:latin typeface="Calibri" pitchFamily="34" charset="0"/>
              </a:rPr>
            </a:br>
            <a:r>
              <a:rPr lang="pt-BR" sz="3900" smtClean="0">
                <a:latin typeface="Calibri" pitchFamily="34" charset="0"/>
              </a:rPr>
              <a:t/>
            </a:r>
            <a:br>
              <a:rPr lang="pt-BR" sz="3900" smtClean="0">
                <a:latin typeface="Calibri" pitchFamily="34" charset="0"/>
              </a:rPr>
            </a:br>
            <a:r>
              <a:rPr lang="pt-BR" sz="3900" smtClean="0">
                <a:latin typeface="Calibri" pitchFamily="34" charset="0"/>
              </a:rPr>
              <a:t>2) Dimensiuni: vs Media UE</a:t>
            </a:r>
            <a:endParaRPr lang="en-US" sz="3900" smtClean="0">
              <a:latin typeface="Calibri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3"/>
          <p:cNvSpPr txBox="1">
            <a:spLocks noGrp="1"/>
          </p:cNvSpPr>
          <p:nvPr/>
        </p:nvSpPr>
        <p:spPr>
          <a:xfrm>
            <a:off x="7854950" y="6356350"/>
            <a:ext cx="83185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BDA9DB92-4E7E-4446-BFC5-607C6E10290C}" type="slidenum">
              <a:rPr lang="en-US" sz="1200" spc="-1">
                <a:solidFill>
                  <a:srgbClr val="8B8B8B"/>
                </a:solidFill>
                <a:latin typeface="Calibri"/>
                <a:ea typeface="+mn-ea"/>
                <a:cs typeface="+mn-cs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14</a:t>
            </a:fld>
            <a:endParaRPr lang="en-US" sz="1200" spc="-1">
              <a:latin typeface="Times New Roman"/>
              <a:ea typeface="+mn-ea"/>
              <a:cs typeface="+mn-cs"/>
            </a:endParaRPr>
          </a:p>
        </p:txBody>
      </p:sp>
      <p:sp>
        <p:nvSpPr>
          <p:cNvPr id="154627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401638" y="1069975"/>
            <a:ext cx="8229600" cy="598488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eaLnBrk="1" hangingPunct="1"/>
            <a:r>
              <a:rPr lang="en-US" sz="3000" b="1" smtClean="0">
                <a:latin typeface="Calibri" pitchFamily="34" charset="0"/>
              </a:rPr>
              <a:t>Economic</a:t>
            </a:r>
          </a:p>
        </p:txBody>
      </p:sp>
      <p:pic>
        <p:nvPicPr>
          <p:cNvPr id="154630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825" y="1798638"/>
            <a:ext cx="8766175" cy="4414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3"/>
          <p:cNvSpPr txBox="1">
            <a:spLocks noGrp="1"/>
          </p:cNvSpPr>
          <p:nvPr/>
        </p:nvSpPr>
        <p:spPr>
          <a:xfrm>
            <a:off x="7854950" y="6356350"/>
            <a:ext cx="83185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A5E4A0A9-C738-45E1-9C19-81BD969AA5E6}" type="slidenum">
              <a:rPr lang="en-US" sz="1200" spc="-1">
                <a:solidFill>
                  <a:srgbClr val="8B8B8B"/>
                </a:solidFill>
                <a:latin typeface="Calibri"/>
                <a:ea typeface="+mn-ea"/>
                <a:cs typeface="+mn-cs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15</a:t>
            </a:fld>
            <a:endParaRPr lang="en-US" sz="1200" spc="-1">
              <a:latin typeface="Times New Roman"/>
              <a:ea typeface="+mn-ea"/>
              <a:cs typeface="+mn-cs"/>
            </a:endParaRPr>
          </a:p>
        </p:txBody>
      </p:sp>
      <p:sp>
        <p:nvSpPr>
          <p:cNvPr id="160771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401638" y="1069975"/>
            <a:ext cx="8229600" cy="598488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eaLnBrk="1" hangingPunct="1"/>
            <a:r>
              <a:rPr lang="en-US" sz="3000" b="1" smtClean="0">
                <a:latin typeface="Calibri" pitchFamily="34" charset="0"/>
              </a:rPr>
              <a:t>Economic. </a:t>
            </a:r>
            <a:r>
              <a:rPr lang="en-US" sz="3000" smtClean="0">
                <a:latin typeface="Calibri" pitchFamily="34" charset="0"/>
              </a:rPr>
              <a:t>Zoom 80 ani</a:t>
            </a:r>
          </a:p>
        </p:txBody>
      </p:sp>
      <p:pic>
        <p:nvPicPr>
          <p:cNvPr id="160773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5" y="1798638"/>
            <a:ext cx="8766175" cy="4414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3"/>
          <p:cNvSpPr txBox="1">
            <a:spLocks noGrp="1"/>
          </p:cNvSpPr>
          <p:nvPr/>
        </p:nvSpPr>
        <p:spPr>
          <a:xfrm>
            <a:off x="7854950" y="6356350"/>
            <a:ext cx="83185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790CAB5B-5950-4550-872E-0771FE128BD9}" type="slidenum">
              <a:rPr lang="en-US" sz="1200" spc="-1">
                <a:solidFill>
                  <a:srgbClr val="8B8B8B"/>
                </a:solidFill>
                <a:latin typeface="Calibri"/>
                <a:ea typeface="+mn-ea"/>
                <a:cs typeface="+mn-cs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16</a:t>
            </a:fld>
            <a:endParaRPr lang="en-US" sz="1200" spc="-1">
              <a:latin typeface="Times New Roman"/>
              <a:ea typeface="+mn-ea"/>
              <a:cs typeface="+mn-cs"/>
            </a:endParaRPr>
          </a:p>
        </p:txBody>
      </p:sp>
      <p:sp>
        <p:nvSpPr>
          <p:cNvPr id="155651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401638" y="1069975"/>
            <a:ext cx="8229600" cy="598488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eaLnBrk="1" hangingPunct="1"/>
            <a:r>
              <a:rPr lang="en-US" sz="3000" b="1" smtClean="0">
                <a:latin typeface="Calibri" pitchFamily="34" charset="0"/>
              </a:rPr>
              <a:t>Educație</a:t>
            </a:r>
          </a:p>
        </p:txBody>
      </p:sp>
      <p:pic>
        <p:nvPicPr>
          <p:cNvPr id="155654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5" y="1798638"/>
            <a:ext cx="8766175" cy="4414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3"/>
          <p:cNvSpPr txBox="1">
            <a:spLocks noGrp="1"/>
          </p:cNvSpPr>
          <p:nvPr/>
        </p:nvSpPr>
        <p:spPr>
          <a:xfrm>
            <a:off x="7854950" y="6356350"/>
            <a:ext cx="83185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9332D178-B233-4C01-AA76-CF39D929615A}" type="slidenum">
              <a:rPr lang="en-US" sz="1200" spc="-1">
                <a:solidFill>
                  <a:srgbClr val="8B8B8B"/>
                </a:solidFill>
                <a:latin typeface="Calibri"/>
                <a:ea typeface="+mn-ea"/>
                <a:cs typeface="+mn-cs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17</a:t>
            </a:fld>
            <a:endParaRPr lang="en-US" sz="1200" spc="-1">
              <a:latin typeface="Times New Roman"/>
              <a:ea typeface="+mn-ea"/>
              <a:cs typeface="+mn-cs"/>
            </a:endParaRPr>
          </a:p>
        </p:txBody>
      </p:sp>
      <p:sp>
        <p:nvSpPr>
          <p:cNvPr id="156675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401638" y="1069975"/>
            <a:ext cx="8229600" cy="598488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eaLnBrk="1" hangingPunct="1"/>
            <a:r>
              <a:rPr lang="en-US" sz="3000" b="1" smtClean="0">
                <a:latin typeface="Calibri" pitchFamily="34" charset="0"/>
              </a:rPr>
              <a:t>Sănătate</a:t>
            </a:r>
          </a:p>
        </p:txBody>
      </p:sp>
      <p:pic>
        <p:nvPicPr>
          <p:cNvPr id="156677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5" y="1798638"/>
            <a:ext cx="8766175" cy="4414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3"/>
          <p:cNvSpPr txBox="1">
            <a:spLocks noGrp="1"/>
          </p:cNvSpPr>
          <p:nvPr/>
        </p:nvSpPr>
        <p:spPr>
          <a:xfrm>
            <a:off x="7854950" y="6356350"/>
            <a:ext cx="83185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39136BC4-BE7D-4ED4-80BC-53C2E0192DBE}" type="slidenum">
              <a:rPr lang="en-US" sz="1200" spc="-1">
                <a:solidFill>
                  <a:srgbClr val="8B8B8B"/>
                </a:solidFill>
                <a:latin typeface="Calibri"/>
                <a:ea typeface="+mn-ea"/>
                <a:cs typeface="+mn-cs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18</a:t>
            </a:fld>
            <a:endParaRPr lang="en-US" sz="1200" spc="-1">
              <a:latin typeface="Times New Roman"/>
              <a:ea typeface="+mn-ea"/>
              <a:cs typeface="+mn-cs"/>
            </a:endParaRPr>
          </a:p>
        </p:txBody>
      </p:sp>
      <p:sp>
        <p:nvSpPr>
          <p:cNvPr id="157699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401638" y="1069975"/>
            <a:ext cx="8229600" cy="598488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eaLnBrk="1" hangingPunct="1"/>
            <a:r>
              <a:rPr lang="en-US" sz="3000" b="1" smtClean="0">
                <a:latin typeface="Calibri" pitchFamily="34" charset="0"/>
              </a:rPr>
              <a:t>Social / Tehnologic</a:t>
            </a:r>
          </a:p>
        </p:txBody>
      </p:sp>
      <p:pic>
        <p:nvPicPr>
          <p:cNvPr id="157700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5" y="1798638"/>
            <a:ext cx="8766175" cy="4414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3"/>
          <p:cNvSpPr txBox="1">
            <a:spLocks noGrp="1"/>
          </p:cNvSpPr>
          <p:nvPr/>
        </p:nvSpPr>
        <p:spPr>
          <a:xfrm>
            <a:off x="7854950" y="6356350"/>
            <a:ext cx="83185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2503AF21-C10A-4A48-B94C-4FDFB04EC2EA}" type="slidenum">
              <a:rPr lang="en-US" sz="1200" spc="-1">
                <a:solidFill>
                  <a:srgbClr val="8B8B8B"/>
                </a:solidFill>
                <a:latin typeface="Calibri"/>
                <a:ea typeface="+mn-ea"/>
                <a:cs typeface="+mn-cs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19</a:t>
            </a:fld>
            <a:endParaRPr lang="en-US" sz="1200" spc="-1">
              <a:latin typeface="Times New Roman"/>
              <a:ea typeface="+mn-ea"/>
              <a:cs typeface="+mn-cs"/>
            </a:endParaRPr>
          </a:p>
        </p:txBody>
      </p:sp>
      <p:sp>
        <p:nvSpPr>
          <p:cNvPr id="158723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401638" y="1069975"/>
            <a:ext cx="8229600" cy="598488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eaLnBrk="1" hangingPunct="1"/>
            <a:r>
              <a:rPr lang="en-US" sz="3000" b="1" smtClean="0">
                <a:latin typeface="Calibri" pitchFamily="34" charset="0"/>
              </a:rPr>
              <a:t>Sinteză</a:t>
            </a:r>
          </a:p>
        </p:txBody>
      </p:sp>
      <p:pic>
        <p:nvPicPr>
          <p:cNvPr id="158724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5" y="1798638"/>
            <a:ext cx="8766175" cy="4414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Rectangle 2"/>
          <p:cNvSpPr>
            <a:spLocks noGrp="1" noChangeArrowheads="1"/>
          </p:cNvSpPr>
          <p:nvPr>
            <p:ph type="ctrTitle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pt-BR" sz="3500" smtClean="0">
                <a:latin typeface="Calibri" pitchFamily="34" charset="0"/>
              </a:rPr>
              <a:t>Justificare</a:t>
            </a:r>
            <a:br>
              <a:rPr lang="pt-BR" sz="3500" smtClean="0">
                <a:latin typeface="Calibri" pitchFamily="34" charset="0"/>
              </a:rPr>
            </a:br>
            <a:r>
              <a:rPr lang="pt-BR" sz="3500" smtClean="0">
                <a:latin typeface="Calibri" pitchFamily="34" charset="0"/>
              </a:rPr>
              <a:t/>
            </a:r>
            <a:br>
              <a:rPr lang="pt-BR" sz="3500" smtClean="0">
                <a:latin typeface="Calibri" pitchFamily="34" charset="0"/>
              </a:rPr>
            </a:br>
            <a:r>
              <a:rPr lang="pt-BR" sz="3500" smtClean="0">
                <a:latin typeface="Calibri" pitchFamily="34" charset="0"/>
              </a:rPr>
              <a:t>Metodologie</a:t>
            </a:r>
            <a:br>
              <a:rPr lang="pt-BR" sz="3500" smtClean="0">
                <a:latin typeface="Calibri" pitchFamily="34" charset="0"/>
              </a:rPr>
            </a:br>
            <a:endParaRPr lang="en-US" sz="3500" smtClean="0">
              <a:latin typeface="Calibri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433" name="Rectangle 2"/>
          <p:cNvSpPr>
            <a:spLocks noGrp="1" noChangeArrowheads="1"/>
          </p:cNvSpPr>
          <p:nvPr>
            <p:ph type="ctrTitle"/>
          </p:nvPr>
        </p:nvSpPr>
        <p:spPr bwMode="auto">
          <a:xfrm>
            <a:off x="685800" y="2127250"/>
            <a:ext cx="7772400" cy="1470025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pt-BR" sz="3900" smtClean="0">
                <a:latin typeface="Calibri" pitchFamily="34" charset="0"/>
              </a:rPr>
              <a:t>Concluzii</a:t>
            </a:r>
            <a:endParaRPr lang="en-US" sz="3900" smtClean="0">
              <a:latin typeface="Calibri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F287147-646F-414C-9B61-7423D6C5F426}" type="slidenum">
              <a:rPr lang="en-US"/>
              <a:pPr>
                <a:defRPr/>
              </a:pPr>
              <a:t>21</a:t>
            </a:fld>
            <a:endParaRPr lang="en-US">
              <a:solidFill>
                <a:schemeClr val="tx1"/>
              </a:solidFill>
              <a:latin typeface="Times New Roman"/>
            </a:endParaRPr>
          </a:p>
        </p:txBody>
      </p:sp>
      <p:sp>
        <p:nvSpPr>
          <p:cNvPr id="147458" name="Rectangle 2"/>
          <p:cNvSpPr>
            <a:spLocks noGrp="1"/>
          </p:cNvSpPr>
          <p:nvPr>
            <p:ph type="body" idx="1"/>
          </p:nvPr>
        </p:nvSpPr>
        <p:spPr>
          <a:xfrm>
            <a:off x="457200" y="1874838"/>
            <a:ext cx="8431213" cy="4371975"/>
          </a:xfrm>
        </p:spPr>
        <p:txBody>
          <a:bodyPr/>
          <a:lstStyle/>
          <a:p>
            <a:pPr eaLnBrk="1" hangingPunct="1">
              <a:lnSpc>
                <a:spcPct val="120000"/>
              </a:lnSpc>
            </a:pPr>
            <a:r>
              <a:rPr lang="pt-BR" sz="1600" smtClean="0"/>
              <a:t>România se află în momentul de față în întârziere</a:t>
            </a:r>
            <a:endParaRPr lang="en-US" sz="1600" smtClean="0"/>
          </a:p>
          <a:p>
            <a:pPr lvl="1" eaLnBrk="1" hangingPunct="1">
              <a:lnSpc>
                <a:spcPct val="110000"/>
              </a:lnSpc>
            </a:pPr>
            <a:r>
              <a:rPr lang="pt-BR" sz="1400" smtClean="0"/>
              <a:t>cu </a:t>
            </a:r>
            <a:r>
              <a:rPr lang="pt-BR" sz="1400" b="1" smtClean="0"/>
              <a:t>40 de ani</a:t>
            </a:r>
            <a:r>
              <a:rPr lang="pt-BR" sz="1400" smtClean="0"/>
              <a:t>, i.e. cu două generații în urma nucleului dezvoltat al </a:t>
            </a:r>
            <a:r>
              <a:rPr lang="pt-BR" sz="1400" b="1" smtClean="0"/>
              <a:t>țărilor europene bogate</a:t>
            </a:r>
            <a:r>
              <a:rPr lang="pt-BR" sz="1400" smtClean="0"/>
              <a:t>: </a:t>
            </a:r>
            <a:br>
              <a:rPr lang="pt-BR" sz="1400" smtClean="0"/>
            </a:br>
            <a:r>
              <a:rPr lang="pt-BR" sz="1400" smtClean="0"/>
              <a:t>Germania, Franța, Anglia, Olanda, Italia, Spania</a:t>
            </a:r>
            <a:endParaRPr lang="en-US" sz="1400" smtClean="0"/>
          </a:p>
          <a:p>
            <a:pPr lvl="1" eaLnBrk="1" hangingPunct="1">
              <a:lnSpc>
                <a:spcPct val="110000"/>
              </a:lnSpc>
            </a:pPr>
            <a:r>
              <a:rPr lang="pt-BR" sz="1400" smtClean="0"/>
              <a:t>cu </a:t>
            </a:r>
            <a:r>
              <a:rPr lang="pt-BR" sz="1400" b="1" smtClean="0"/>
              <a:t>20 de ani</a:t>
            </a:r>
            <a:r>
              <a:rPr lang="pt-BR" sz="1400" smtClean="0"/>
              <a:t> = cu o generație în urma </a:t>
            </a:r>
            <a:r>
              <a:rPr lang="pt-BR" sz="1400" b="1" smtClean="0"/>
              <a:t>mediei</a:t>
            </a:r>
            <a:r>
              <a:rPr lang="pt-BR" sz="1400" smtClean="0"/>
              <a:t> </a:t>
            </a:r>
            <a:r>
              <a:rPr lang="pt-BR" sz="1400" b="1" smtClean="0"/>
              <a:t>europene</a:t>
            </a:r>
            <a:endParaRPr lang="en-US" sz="1400" b="1" smtClean="0"/>
          </a:p>
          <a:p>
            <a:pPr lvl="1" eaLnBrk="1" hangingPunct="1">
              <a:lnSpc>
                <a:spcPct val="110000"/>
              </a:lnSpc>
            </a:pPr>
            <a:r>
              <a:rPr lang="pt-BR" sz="1400" smtClean="0"/>
              <a:t>cu </a:t>
            </a:r>
            <a:r>
              <a:rPr lang="pt-BR" sz="1400" b="1" smtClean="0"/>
              <a:t>10 ani</a:t>
            </a:r>
            <a:r>
              <a:rPr lang="pt-BR" sz="1400" smtClean="0"/>
              <a:t> = cu jumătate de generație în urma </a:t>
            </a:r>
            <a:r>
              <a:rPr lang="pt-BR" sz="1400" b="1" smtClean="0"/>
              <a:t>Poloniei</a:t>
            </a:r>
            <a:endParaRPr lang="en-US" sz="1400" b="1" smtClean="0"/>
          </a:p>
          <a:p>
            <a:pPr eaLnBrk="1" hangingPunct="1">
              <a:lnSpc>
                <a:spcPct val="120000"/>
              </a:lnSpc>
            </a:pPr>
            <a:r>
              <a:rPr lang="pt-BR" sz="1600" smtClean="0"/>
              <a:t>Etape</a:t>
            </a:r>
          </a:p>
          <a:p>
            <a:pPr lvl="1" eaLnBrk="1" hangingPunct="1">
              <a:lnSpc>
                <a:spcPct val="110000"/>
              </a:lnSpc>
            </a:pPr>
            <a:r>
              <a:rPr lang="pt-BR" sz="1400" smtClean="0"/>
              <a:t>După o recuperare p</a:t>
            </a:r>
            <a:r>
              <a:rPr lang="it-IT" sz="1400" smtClean="0"/>
              <a:t>uternică a decalajului de dezvoltare până în deceniul 7 al secolului trecut </a:t>
            </a:r>
            <a:r>
              <a:rPr lang="pt-BR" sz="1400" smtClean="0"/>
              <a:t>...</a:t>
            </a:r>
            <a:endParaRPr lang="en-US" sz="1400" smtClean="0"/>
          </a:p>
          <a:p>
            <a:pPr lvl="1" eaLnBrk="1" hangingPunct="1">
              <a:lnSpc>
                <a:spcPct val="110000"/>
              </a:lnSpc>
            </a:pPr>
            <a:r>
              <a:rPr lang="pt-BR" sz="1400" smtClean="0"/>
              <a:t>... urmată de o stagnare de un deceniu în anii 80 (“obsedantul deceniu” post-Pacepa)</a:t>
            </a:r>
            <a:endParaRPr lang="en-US" sz="1400" smtClean="0"/>
          </a:p>
          <a:p>
            <a:pPr lvl="1" eaLnBrk="1" hangingPunct="1">
              <a:lnSpc>
                <a:spcPct val="110000"/>
              </a:lnSpc>
            </a:pPr>
            <a:r>
              <a:rPr lang="pt-BR" sz="1400" smtClean="0"/>
              <a:t>... după un hiatus catastrofic în primul deceniu post-decembrist, generat de schimbarea de regim,</a:t>
            </a:r>
            <a:endParaRPr lang="en-US" sz="1400" smtClean="0"/>
          </a:p>
          <a:p>
            <a:pPr lvl="1" eaLnBrk="1" hangingPunct="1">
              <a:lnSpc>
                <a:spcPct val="110000"/>
              </a:lnSpc>
            </a:pPr>
            <a:r>
              <a:rPr lang="pt-BR" sz="1400" smtClean="0"/>
              <a:t>... din 2000 încoace România a recuperat puternic din punct de vedere economic </a:t>
            </a:r>
            <a:br>
              <a:rPr lang="pt-BR" sz="1400" smtClean="0"/>
            </a:br>
            <a:r>
              <a:rPr lang="pt-BR" sz="1400" smtClean="0"/>
              <a:t>întârzierea față de restul Europei, odată cu integrarea în spațiul capitalist / euroatlantic,</a:t>
            </a:r>
            <a:endParaRPr lang="en-US" sz="1400" smtClean="0"/>
          </a:p>
          <a:p>
            <a:pPr lvl="1" eaLnBrk="1" hangingPunct="1">
              <a:lnSpc>
                <a:spcPct val="110000"/>
              </a:lnSpc>
            </a:pPr>
            <a:r>
              <a:rPr lang="pt-BR" sz="1400" smtClean="0"/>
              <a:t>... însă pierde încetul cu încetul pasul în privința educației și urbanizării</a:t>
            </a:r>
            <a:endParaRPr lang="en-US" sz="1400" smtClean="0"/>
          </a:p>
          <a:p>
            <a:pPr eaLnBrk="1" hangingPunct="1">
              <a:lnSpc>
                <a:spcPct val="120000"/>
              </a:lnSpc>
            </a:pPr>
            <a:r>
              <a:rPr lang="pt-BR" sz="1600" smtClean="0"/>
              <a:t>Divergența în creștere în domeniul educației va reverbera în următoarele decenii în domeniul economic, punând în primejdie recuperarea de care a dat România dovadă în momentul de față</a:t>
            </a:r>
            <a:r>
              <a:rPr lang="en-US" sz="1600" smtClean="0"/>
              <a:t> </a:t>
            </a:r>
          </a:p>
        </p:txBody>
      </p:sp>
      <p:sp>
        <p:nvSpPr>
          <p:cNvPr id="147459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122363"/>
            <a:ext cx="8229600" cy="687387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ro-RO" sz="2600" b="1" smtClean="0">
                <a:latin typeface="Calibri" pitchFamily="34" charset="0"/>
              </a:rPr>
              <a:t>Decalajul temporal</a:t>
            </a:r>
            <a:r>
              <a:rPr lang="en-US" sz="2600" b="1" smtClean="0">
                <a:latin typeface="Calibri" pitchFamily="34" charset="0"/>
              </a:rPr>
              <a:t> </a:t>
            </a:r>
            <a:r>
              <a:rPr lang="ro-RO" sz="2600" b="1" smtClean="0">
                <a:latin typeface="Calibri" pitchFamily="34" charset="0"/>
              </a:rPr>
              <a:t>de dezvoltare</a:t>
            </a:r>
            <a:endParaRPr lang="en-US" sz="2600" b="1" smtClean="0">
              <a:latin typeface="Calibri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 txBox="1">
            <a:spLocks noGrp="1"/>
          </p:cNvSpPr>
          <p:nvPr/>
        </p:nvSpPr>
        <p:spPr>
          <a:xfrm>
            <a:off x="7854950" y="6356350"/>
            <a:ext cx="83185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2285FF42-8669-42C9-9437-7BA3ED48EB66}" type="slidenum">
              <a:rPr lang="en-US" sz="1200" spc="-1">
                <a:solidFill>
                  <a:srgbClr val="8B8B8B"/>
                </a:solidFill>
                <a:latin typeface="Calibri"/>
                <a:ea typeface="+mn-ea"/>
                <a:cs typeface="+mn-cs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22</a:t>
            </a:fld>
            <a:endParaRPr lang="en-US" sz="1200" spc="-1">
              <a:latin typeface="Times New Roman"/>
              <a:ea typeface="+mn-ea"/>
              <a:cs typeface="+mn-cs"/>
            </a:endParaRPr>
          </a:p>
        </p:txBody>
      </p:sp>
      <p:sp>
        <p:nvSpPr>
          <p:cNvPr id="161795" name="Rectangle 2"/>
          <p:cNvSpPr>
            <a:spLocks noGrp="1"/>
          </p:cNvSpPr>
          <p:nvPr>
            <p:ph type="body" idx="4294967295"/>
          </p:nvPr>
        </p:nvSpPr>
        <p:spPr>
          <a:xfrm>
            <a:off x="457200" y="1874838"/>
            <a:ext cx="8431213" cy="4371975"/>
          </a:xfrm>
        </p:spPr>
        <p:txBody>
          <a:bodyPr/>
          <a:lstStyle/>
          <a:p>
            <a:pPr eaLnBrk="1" hangingPunct="1">
              <a:lnSpc>
                <a:spcPct val="120000"/>
              </a:lnSpc>
            </a:pPr>
            <a:r>
              <a:rPr lang="pt-BR" sz="1600" smtClean="0"/>
              <a:t>Am recuperat îndeosebi în zona </a:t>
            </a:r>
            <a:r>
              <a:rPr lang="pt-BR" sz="1600" b="1" smtClean="0"/>
              <a:t>performanței economice</a:t>
            </a:r>
          </a:p>
          <a:p>
            <a:pPr lvl="1" eaLnBrk="1" hangingPunct="1">
              <a:lnSpc>
                <a:spcPct val="120000"/>
              </a:lnSpc>
            </a:pPr>
            <a:r>
              <a:rPr lang="pt-BR" sz="1400" smtClean="0"/>
              <a:t>Toți cei trei indicatori analizați, la care deținem serii lungi de date, </a:t>
            </a:r>
            <a:br>
              <a:rPr lang="pt-BR" sz="1400" smtClean="0"/>
            </a:br>
            <a:r>
              <a:rPr lang="pt-BR" sz="1400" smtClean="0"/>
              <a:t>ne arată o convergență a României față de media europeană, o însemnată recuperare</a:t>
            </a:r>
          </a:p>
          <a:p>
            <a:pPr lvl="1" eaLnBrk="1" hangingPunct="1">
              <a:lnSpc>
                <a:spcPct val="120000"/>
              </a:lnSpc>
            </a:pPr>
            <a:r>
              <a:rPr lang="pt-BR" sz="1400" smtClean="0"/>
              <a:t>Intensitatea utilizării energiei (kW/$): de la o întârziere de peste 30 de ani, </a:t>
            </a:r>
            <a:br>
              <a:rPr lang="pt-BR" sz="1400" smtClean="0"/>
            </a:br>
            <a:r>
              <a:rPr lang="pt-BR" sz="1400" smtClean="0"/>
              <a:t>consecință a ponderii mari a industriilor energofage, la un avans de aprox 5 ani. </a:t>
            </a:r>
          </a:p>
          <a:p>
            <a:pPr lvl="1" eaLnBrk="1" hangingPunct="1">
              <a:lnSpc>
                <a:spcPct val="120000"/>
              </a:lnSpc>
            </a:pPr>
            <a:r>
              <a:rPr lang="pt-BR" sz="1400" smtClean="0"/>
              <a:t>Acesta este singurul indicator în care România în momentul de față se află înaintea mediei europene</a:t>
            </a:r>
          </a:p>
          <a:p>
            <a:pPr lvl="1" eaLnBrk="1" hangingPunct="1">
              <a:lnSpc>
                <a:spcPct val="120000"/>
              </a:lnSpc>
            </a:pPr>
            <a:r>
              <a:rPr lang="pt-BR" sz="1400" smtClean="0"/>
              <a:t>Productivitatea muncii: de la un decalaj de 40 de ani la unul de doar 10 ani. </a:t>
            </a:r>
          </a:p>
          <a:p>
            <a:pPr lvl="1" eaLnBrk="1" hangingPunct="1">
              <a:lnSpc>
                <a:spcPct val="120000"/>
              </a:lnSpc>
            </a:pPr>
            <a:r>
              <a:rPr lang="pt-BR" sz="1400" smtClean="0"/>
              <a:t>Alt indicator unde identificăm o convergență semnificativă între România și media europeană</a:t>
            </a:r>
          </a:p>
          <a:p>
            <a:pPr eaLnBrk="1" hangingPunct="1">
              <a:lnSpc>
                <a:spcPct val="120000"/>
              </a:lnSpc>
            </a:pPr>
            <a:r>
              <a:rPr lang="pt-BR" sz="1600" smtClean="0"/>
              <a:t>Alt domeniu în care am recuperat îl reprezintă dotarea cu </a:t>
            </a:r>
            <a:r>
              <a:rPr lang="pt-BR" sz="1600" b="1" smtClean="0"/>
              <a:t>tehnologie de comunicare</a:t>
            </a:r>
          </a:p>
          <a:p>
            <a:pPr lvl="1" eaLnBrk="1" hangingPunct="1">
              <a:lnSpc>
                <a:spcPct val="120000"/>
              </a:lnSpc>
            </a:pPr>
            <a:r>
              <a:rPr lang="pt-BR" sz="1400" smtClean="0"/>
              <a:t>De la întârziere de 20 de ani am ajuns în prezent la una de doar 10 ani </a:t>
            </a:r>
            <a:br>
              <a:rPr lang="pt-BR" sz="1400" smtClean="0"/>
            </a:br>
            <a:r>
              <a:rPr lang="pt-BR" sz="1400" smtClean="0"/>
              <a:t>(și temporar chiar la egalitate cu restul Europei, în 2010)</a:t>
            </a:r>
          </a:p>
          <a:p>
            <a:pPr lvl="1" eaLnBrk="1" hangingPunct="1">
              <a:lnSpc>
                <a:spcPct val="120000"/>
              </a:lnSpc>
            </a:pPr>
            <a:r>
              <a:rPr lang="pt-BR" sz="1400" smtClean="0"/>
              <a:t>Consecință a integrării telefoniei mobile și mai ales a Internetului în societatea românească</a:t>
            </a:r>
          </a:p>
        </p:txBody>
      </p:sp>
      <p:sp>
        <p:nvSpPr>
          <p:cNvPr id="161796" name="Rectangle 3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457200" y="1122363"/>
            <a:ext cx="8229600" cy="687387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eaLnBrk="1" hangingPunct="1"/>
            <a:r>
              <a:rPr lang="ro-RO" sz="2600" b="1" smtClean="0">
                <a:latin typeface="Calibri" pitchFamily="34" charset="0"/>
              </a:rPr>
              <a:t>Unde am recuperat?</a:t>
            </a:r>
            <a:endParaRPr lang="en-US" sz="2600" b="1" smtClean="0">
              <a:latin typeface="Calibri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 txBox="1">
            <a:spLocks noGrp="1"/>
          </p:cNvSpPr>
          <p:nvPr/>
        </p:nvSpPr>
        <p:spPr>
          <a:xfrm>
            <a:off x="7854950" y="6356350"/>
            <a:ext cx="83185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4C1AA88B-8078-49A2-9FC4-B2D3CB8299A4}" type="slidenum">
              <a:rPr lang="en-US" sz="1200" spc="-1">
                <a:solidFill>
                  <a:srgbClr val="8B8B8B"/>
                </a:solidFill>
                <a:latin typeface="Calibri"/>
                <a:ea typeface="+mn-ea"/>
                <a:cs typeface="+mn-cs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23</a:t>
            </a:fld>
            <a:endParaRPr lang="en-US" sz="1200" spc="-1">
              <a:latin typeface="Times New Roman"/>
              <a:ea typeface="+mn-ea"/>
              <a:cs typeface="+mn-cs"/>
            </a:endParaRPr>
          </a:p>
        </p:txBody>
      </p:sp>
      <p:sp>
        <p:nvSpPr>
          <p:cNvPr id="163843" name="Rectangle 2"/>
          <p:cNvSpPr>
            <a:spLocks noGrp="1"/>
          </p:cNvSpPr>
          <p:nvPr>
            <p:ph type="body" idx="4294967295"/>
          </p:nvPr>
        </p:nvSpPr>
        <p:spPr>
          <a:xfrm>
            <a:off x="457200" y="1874838"/>
            <a:ext cx="8431213" cy="4371975"/>
          </a:xfrm>
        </p:spPr>
        <p:txBody>
          <a:bodyPr/>
          <a:lstStyle/>
          <a:p>
            <a:pPr eaLnBrk="1" hangingPunct="1">
              <a:lnSpc>
                <a:spcPct val="120000"/>
              </a:lnSpc>
            </a:pPr>
            <a:r>
              <a:rPr lang="pt-BR" sz="1600" smtClean="0"/>
              <a:t>La </a:t>
            </a:r>
            <a:r>
              <a:rPr lang="pt-BR" sz="1600" b="1" smtClean="0"/>
              <a:t>sănătate</a:t>
            </a:r>
            <a:r>
              <a:rPr lang="pt-BR" sz="1600" smtClean="0"/>
              <a:t> </a:t>
            </a:r>
          </a:p>
          <a:p>
            <a:pPr lvl="1" eaLnBrk="1" hangingPunct="1">
              <a:lnSpc>
                <a:spcPct val="120000"/>
              </a:lnSpc>
            </a:pPr>
            <a:r>
              <a:rPr lang="pt-BR" sz="1400" smtClean="0"/>
              <a:t>Indicatorii analizați pe acest domeniu ne arată că, </a:t>
            </a:r>
            <a:br>
              <a:rPr lang="pt-BR" sz="1400" smtClean="0"/>
            </a:br>
            <a:r>
              <a:rPr lang="pt-BR" sz="1400" smtClean="0"/>
              <a:t>după o scădere puternică imediat după schimbarea de regim din ’89, </a:t>
            </a:r>
            <a:br>
              <a:rPr lang="pt-BR" sz="1400" smtClean="0"/>
            </a:br>
            <a:r>
              <a:rPr lang="pt-BR" sz="1400" smtClean="0"/>
              <a:t>am recuperat, dar nu în totalitate</a:t>
            </a:r>
          </a:p>
          <a:p>
            <a:pPr lvl="1" eaLnBrk="1" hangingPunct="1">
              <a:lnSpc>
                <a:spcPct val="120000"/>
              </a:lnSpc>
            </a:pPr>
            <a:r>
              <a:rPr lang="pt-BR" sz="1400" smtClean="0"/>
              <a:t>Din punct de vedere al speranței de viață și al mortalității infantile, </a:t>
            </a:r>
            <a:br>
              <a:rPr lang="pt-BR" sz="1400" smtClean="0"/>
            </a:br>
            <a:r>
              <a:rPr lang="pt-BR" sz="1400" smtClean="0"/>
              <a:t>ambii indicatori esențiali de calitate a vieții, </a:t>
            </a:r>
            <a:br>
              <a:rPr lang="pt-BR" sz="1400" smtClean="0"/>
            </a:br>
            <a:r>
              <a:rPr lang="pt-BR" sz="1400" smtClean="0"/>
              <a:t>în momentul de față suntem în urmă cu o generație </a:t>
            </a:r>
            <a:br>
              <a:rPr lang="pt-BR" sz="1400" smtClean="0"/>
            </a:br>
            <a:r>
              <a:rPr lang="pt-BR" sz="1400" smtClean="0"/>
              <a:t>față de media europeană (întârziere de 20 de ani)</a:t>
            </a:r>
          </a:p>
          <a:p>
            <a:pPr lvl="1" eaLnBrk="1" hangingPunct="1">
              <a:lnSpc>
                <a:spcPct val="120000"/>
              </a:lnSpc>
            </a:pPr>
            <a:r>
              <a:rPr lang="pt-BR" sz="1400" smtClean="0"/>
              <a:t>Fix la fel cum eram în 1980</a:t>
            </a:r>
          </a:p>
          <a:p>
            <a:pPr lvl="1" eaLnBrk="1" hangingPunct="1">
              <a:lnSpc>
                <a:spcPct val="120000"/>
              </a:lnSpc>
            </a:pPr>
            <a:endParaRPr lang="pt-BR" sz="1400" smtClean="0"/>
          </a:p>
        </p:txBody>
      </p:sp>
      <p:sp>
        <p:nvSpPr>
          <p:cNvPr id="163844" name="Rectangle 3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457200" y="1122363"/>
            <a:ext cx="8229600" cy="687387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eaLnBrk="1" hangingPunct="1"/>
            <a:r>
              <a:rPr lang="ro-RO" sz="2600" b="1" smtClean="0">
                <a:latin typeface="Calibri" pitchFamily="34" charset="0"/>
              </a:rPr>
              <a:t>Unde am </a:t>
            </a:r>
            <a:r>
              <a:rPr lang="en-US" sz="2600" b="1" smtClean="0">
                <a:latin typeface="Calibri" pitchFamily="34" charset="0"/>
              </a:rPr>
              <a:t>stagnat</a:t>
            </a:r>
            <a:r>
              <a:rPr lang="ro-RO" sz="2600" b="1" smtClean="0">
                <a:latin typeface="Calibri" pitchFamily="34" charset="0"/>
              </a:rPr>
              <a:t>?</a:t>
            </a:r>
            <a:endParaRPr lang="en-US" sz="2600" b="1" smtClean="0">
              <a:latin typeface="Calibri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 txBox="1">
            <a:spLocks noGrp="1"/>
          </p:cNvSpPr>
          <p:nvPr/>
        </p:nvSpPr>
        <p:spPr>
          <a:xfrm>
            <a:off x="7854950" y="6356350"/>
            <a:ext cx="83185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CD4BF901-72D9-4B71-96EE-FD31BA458FA9}" type="slidenum">
              <a:rPr lang="en-US" sz="1200" spc="-1">
                <a:solidFill>
                  <a:srgbClr val="8B8B8B"/>
                </a:solidFill>
                <a:latin typeface="Calibri"/>
                <a:ea typeface="+mn-ea"/>
                <a:cs typeface="+mn-cs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24</a:t>
            </a:fld>
            <a:endParaRPr lang="en-US" sz="1200" spc="-1">
              <a:latin typeface="Times New Roman"/>
              <a:ea typeface="+mn-ea"/>
              <a:cs typeface="+mn-cs"/>
            </a:endParaRPr>
          </a:p>
        </p:txBody>
      </p:sp>
      <p:sp>
        <p:nvSpPr>
          <p:cNvPr id="162819" name="Rectangle 2"/>
          <p:cNvSpPr>
            <a:spLocks noGrp="1"/>
          </p:cNvSpPr>
          <p:nvPr>
            <p:ph type="body" idx="4294967295"/>
          </p:nvPr>
        </p:nvSpPr>
        <p:spPr>
          <a:xfrm>
            <a:off x="457200" y="1874838"/>
            <a:ext cx="8431213" cy="4371975"/>
          </a:xfrm>
        </p:spPr>
        <p:txBody>
          <a:bodyPr/>
          <a:lstStyle/>
          <a:p>
            <a:pPr eaLnBrk="1" hangingPunct="1">
              <a:lnSpc>
                <a:spcPct val="120000"/>
              </a:lnSpc>
            </a:pPr>
            <a:r>
              <a:rPr lang="pt-BR" sz="1600" smtClean="0"/>
              <a:t>Am pierdut masiv cursa în privința </a:t>
            </a:r>
            <a:r>
              <a:rPr lang="pt-BR" sz="1600" b="1" smtClean="0"/>
              <a:t>urbanizării</a:t>
            </a:r>
          </a:p>
          <a:p>
            <a:pPr lvl="1" eaLnBrk="1" hangingPunct="1">
              <a:lnSpc>
                <a:spcPct val="120000"/>
              </a:lnSpc>
            </a:pPr>
            <a:r>
              <a:rPr lang="pt-BR" sz="1400" smtClean="0"/>
              <a:t>Diferența dintre România și restul Europei este una din ce în ce mai mare</a:t>
            </a:r>
          </a:p>
          <a:p>
            <a:pPr lvl="1" eaLnBrk="1" hangingPunct="1">
              <a:lnSpc>
                <a:spcPct val="120000"/>
              </a:lnSpc>
            </a:pPr>
            <a:r>
              <a:rPr lang="pt-BR" sz="1400" smtClean="0"/>
              <a:t>Generația decrețeilor, în loc să umple orașele țării, a umplut orașele țărilor occidentale </a:t>
            </a:r>
          </a:p>
          <a:p>
            <a:pPr lvl="1" eaLnBrk="1" hangingPunct="1">
              <a:lnSpc>
                <a:spcPct val="120000"/>
              </a:lnSpc>
            </a:pPr>
            <a:r>
              <a:rPr lang="pt-BR" sz="1400" smtClean="0"/>
              <a:t>Două generații pierdute de atracția diferențialului de dezvoltare din Occident</a:t>
            </a:r>
          </a:p>
          <a:p>
            <a:pPr lvl="1" eaLnBrk="1" hangingPunct="1">
              <a:lnSpc>
                <a:spcPct val="120000"/>
              </a:lnSpc>
            </a:pPr>
            <a:r>
              <a:rPr lang="pt-BR" sz="1400" smtClean="0"/>
              <a:t>Atât decrețeii, cât și copiii lor </a:t>
            </a:r>
          </a:p>
          <a:p>
            <a:pPr eaLnBrk="1" hangingPunct="1">
              <a:lnSpc>
                <a:spcPct val="120000"/>
              </a:lnSpc>
            </a:pPr>
            <a:r>
              <a:rPr lang="pt-BR" sz="1600" smtClean="0"/>
              <a:t>Am pierdut, și pierdem din ce în ce mai clar, cursa în privința </a:t>
            </a:r>
            <a:r>
              <a:rPr lang="pt-BR" sz="1600" b="1" smtClean="0"/>
              <a:t>educației</a:t>
            </a:r>
          </a:p>
          <a:p>
            <a:pPr lvl="1" eaLnBrk="1" hangingPunct="1">
              <a:lnSpc>
                <a:spcPct val="120000"/>
              </a:lnSpc>
            </a:pPr>
            <a:r>
              <a:rPr lang="pt-BR" sz="1400" smtClean="0"/>
              <a:t>Ambii indicatori utilizați, atât stocul de educație, cât și stocul potențial de educație, </a:t>
            </a:r>
            <a:br>
              <a:rPr lang="pt-BR" sz="1400" smtClean="0"/>
            </a:br>
            <a:r>
              <a:rPr lang="pt-BR" sz="1400" smtClean="0"/>
              <a:t>prezintă divergențe din ce în ce mai clare față de restul Europei</a:t>
            </a:r>
          </a:p>
          <a:p>
            <a:pPr eaLnBrk="1" hangingPunct="1">
              <a:lnSpc>
                <a:spcPct val="120000"/>
              </a:lnSpc>
            </a:pPr>
            <a:r>
              <a:rPr lang="pt-BR" sz="1600" smtClean="0"/>
              <a:t>Ambele domenii reprezintă măsuri ale </a:t>
            </a:r>
            <a:r>
              <a:rPr lang="pt-BR" sz="1600" b="1" smtClean="0"/>
              <a:t>complexității</a:t>
            </a:r>
          </a:p>
          <a:p>
            <a:pPr lvl="1" eaLnBrk="1" hangingPunct="1">
              <a:lnSpc>
                <a:spcPct val="120000"/>
              </a:lnSpc>
            </a:pPr>
            <a:r>
              <a:rPr lang="pt-BR" sz="1400" smtClean="0"/>
              <a:t>Urbanizarea, măsură a complexității texturii sociale</a:t>
            </a:r>
          </a:p>
          <a:p>
            <a:pPr lvl="1" eaLnBrk="1" hangingPunct="1">
              <a:lnSpc>
                <a:spcPct val="120000"/>
              </a:lnSpc>
            </a:pPr>
            <a:r>
              <a:rPr lang="pt-BR" sz="1400" smtClean="0"/>
              <a:t>Educația, măsură a complexității resursei umane</a:t>
            </a:r>
          </a:p>
          <a:p>
            <a:pPr lvl="1" eaLnBrk="1" hangingPunct="1">
              <a:lnSpc>
                <a:spcPct val="120000"/>
              </a:lnSpc>
            </a:pPr>
            <a:r>
              <a:rPr lang="pt-BR" sz="1400" smtClean="0"/>
              <a:t>Ambele domenii trag un semnal de alarmă în privința potențialului de convergență în deceniile următoare</a:t>
            </a:r>
          </a:p>
        </p:txBody>
      </p:sp>
      <p:sp>
        <p:nvSpPr>
          <p:cNvPr id="162820" name="Rectangle 3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457200" y="1122363"/>
            <a:ext cx="8229600" cy="687387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eaLnBrk="1" hangingPunct="1"/>
            <a:r>
              <a:rPr lang="ro-RO" sz="2600" b="1" smtClean="0">
                <a:latin typeface="Calibri" pitchFamily="34" charset="0"/>
              </a:rPr>
              <a:t>Unde am </a:t>
            </a:r>
            <a:r>
              <a:rPr lang="en-US" sz="2600" b="1" smtClean="0">
                <a:latin typeface="Calibri" pitchFamily="34" charset="0"/>
              </a:rPr>
              <a:t>pierdut</a:t>
            </a:r>
            <a:r>
              <a:rPr lang="ro-RO" sz="2600" b="1" smtClean="0">
                <a:latin typeface="Calibri" pitchFamily="34" charset="0"/>
              </a:rPr>
              <a:t>?</a:t>
            </a:r>
            <a:endParaRPr lang="en-US" sz="2600" b="1" smtClean="0">
              <a:latin typeface="Calibri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CA691E9-CA6C-4D80-86E0-6CBBD6289FBC}" type="slidenum">
              <a:rPr lang="en-US"/>
              <a:pPr>
                <a:defRPr/>
              </a:pPr>
              <a:t>25</a:t>
            </a:fld>
            <a:endParaRPr lang="en-US">
              <a:solidFill>
                <a:schemeClr val="tx1"/>
              </a:solidFill>
              <a:latin typeface="Times New Roman"/>
            </a:endParaRPr>
          </a:p>
        </p:txBody>
      </p:sp>
      <p:sp>
        <p:nvSpPr>
          <p:cNvPr id="148482" name="Rectangle 2"/>
          <p:cNvSpPr>
            <a:spLocks noGrp="1"/>
          </p:cNvSpPr>
          <p:nvPr>
            <p:ph type="body" idx="1"/>
          </p:nvPr>
        </p:nvSpPr>
        <p:spPr>
          <a:xfrm>
            <a:off x="457200" y="1874838"/>
            <a:ext cx="8431213" cy="4371975"/>
          </a:xfrm>
        </p:spPr>
        <p:txBody>
          <a:bodyPr/>
          <a:lstStyle/>
          <a:p>
            <a:pPr eaLnBrk="1" hangingPunct="1">
              <a:lnSpc>
                <a:spcPct val="120000"/>
              </a:lnSpc>
            </a:pPr>
            <a:r>
              <a:rPr lang="pt-BR" sz="1600" smtClean="0"/>
              <a:t>România are în momentul de față nevoi preponderent materialiste, asemănătoare </a:t>
            </a:r>
            <a:br>
              <a:rPr lang="pt-BR" sz="1600" smtClean="0"/>
            </a:br>
            <a:r>
              <a:rPr lang="pt-BR" sz="1600" smtClean="0"/>
              <a:t>cu cele pe care țările bogate europene le aveau acum două generații, acum 40 de ani, în 1980:</a:t>
            </a:r>
          </a:p>
          <a:p>
            <a:pPr lvl="1" eaLnBrk="1" hangingPunct="1">
              <a:lnSpc>
                <a:spcPct val="120000"/>
              </a:lnSpc>
            </a:pPr>
            <a:r>
              <a:rPr lang="pt-BR" sz="1400" smtClean="0"/>
              <a:t>acumularea de resurse, </a:t>
            </a:r>
          </a:p>
          <a:p>
            <a:pPr lvl="1" eaLnBrk="1" hangingPunct="1">
              <a:lnSpc>
                <a:spcPct val="120000"/>
              </a:lnSpc>
            </a:pPr>
            <a:r>
              <a:rPr lang="pt-BR" sz="1400" smtClean="0"/>
              <a:t>dezvoltarea infrastructurii (e.g. autostrăzi)</a:t>
            </a:r>
          </a:p>
          <a:p>
            <a:pPr eaLnBrk="1" hangingPunct="1">
              <a:lnSpc>
                <a:spcPct val="120000"/>
              </a:lnSpc>
            </a:pPr>
            <a:r>
              <a:rPr lang="pt-BR" sz="1600" smtClean="0"/>
              <a:t>România se confruntă azi, în 2021, cu tensiunea dintre </a:t>
            </a:r>
          </a:p>
          <a:p>
            <a:pPr lvl="1" eaLnBrk="1" hangingPunct="1">
              <a:lnSpc>
                <a:spcPct val="120000"/>
              </a:lnSpc>
            </a:pPr>
            <a:r>
              <a:rPr lang="pt-BR" sz="1400" smtClean="0"/>
              <a:t>aceste nevoi preponderent materialiste, de creștere economică și socială, și politicile publice impuse de nucleul dezvoltat al Europei bogate post-materialiste, ce pun accentul pe prezervarea acumulărilor anterioare și pe minimizarea amprentei de carbon în detrimentul creșterii economice și a infrastructurii</a:t>
            </a:r>
          </a:p>
          <a:p>
            <a:pPr eaLnBrk="1" hangingPunct="1">
              <a:lnSpc>
                <a:spcPct val="120000"/>
              </a:lnSpc>
            </a:pPr>
            <a:r>
              <a:rPr lang="pt-BR" sz="1600" smtClean="0"/>
              <a:t>Cât timp România va accepta necondiționat discursul post-materialist specific societăților </a:t>
            </a:r>
            <a:br>
              <a:rPr lang="pt-BR" sz="1600" smtClean="0"/>
            </a:br>
            <a:r>
              <a:rPr lang="pt-BR" sz="1600" smtClean="0"/>
              <a:t>puternic dezvoltate occidentale, recuperarea decalajului de dezvoltare va fi problematică, </a:t>
            </a:r>
            <a:br>
              <a:rPr lang="pt-BR" sz="1600" smtClean="0"/>
            </a:br>
            <a:r>
              <a:rPr lang="pt-BR" sz="1600" smtClean="0"/>
              <a:t>riscând să cronicizăm întârzierea față de restul Europei</a:t>
            </a:r>
          </a:p>
          <a:p>
            <a:pPr lvl="1" eaLnBrk="1" hangingPunct="1">
              <a:lnSpc>
                <a:spcPct val="120000"/>
              </a:lnSpc>
              <a:spcBef>
                <a:spcPct val="0"/>
              </a:spcBef>
            </a:pPr>
            <a:r>
              <a:rPr lang="it-IT" sz="1400" smtClean="0"/>
              <a:t>Cum ar fi reacționat societățile acestor țări în 1980 dacă o entitate supra-statală </a:t>
            </a:r>
            <a:br>
              <a:rPr lang="it-IT" sz="1400" smtClean="0"/>
            </a:br>
            <a:r>
              <a:rPr lang="it-IT" sz="1400" smtClean="0"/>
              <a:t>venea să le recomande să nu construiască autostrăzi, de exemplu?</a:t>
            </a:r>
            <a:r>
              <a:rPr lang="en-US" smtClean="0"/>
              <a:t> </a:t>
            </a:r>
            <a:endParaRPr lang="pt-BR" smtClean="0"/>
          </a:p>
        </p:txBody>
      </p:sp>
      <p:sp>
        <p:nvSpPr>
          <p:cNvPr id="148483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122363"/>
            <a:ext cx="8612188" cy="687387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pt-BR" sz="2600" b="1" smtClean="0">
                <a:latin typeface="Calibri" pitchFamily="34" charset="0"/>
              </a:rPr>
              <a:t>Suntem acum unde erau bogații Europei în 1980</a:t>
            </a:r>
            <a:r>
              <a:rPr lang="en-US" sz="2600" b="1" smtClean="0">
                <a:latin typeface="Calibri" pitchFamily="34" charset="0"/>
              </a:rPr>
              <a:t>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B9A3197-62E6-484B-9EE4-63B9B3F7B292}" type="slidenum">
              <a:rPr lang="en-US"/>
              <a:pPr>
                <a:defRPr/>
              </a:pPr>
              <a:t>26</a:t>
            </a:fld>
            <a:endParaRPr lang="en-US">
              <a:solidFill>
                <a:schemeClr val="tx1"/>
              </a:solidFill>
              <a:latin typeface="Times New Roman"/>
            </a:endParaRPr>
          </a:p>
        </p:txBody>
      </p:sp>
      <p:sp>
        <p:nvSpPr>
          <p:cNvPr id="149506" name="Rectangle 2"/>
          <p:cNvSpPr>
            <a:spLocks noGrp="1"/>
          </p:cNvSpPr>
          <p:nvPr>
            <p:ph type="body" idx="1"/>
          </p:nvPr>
        </p:nvSpPr>
        <p:spPr>
          <a:xfrm>
            <a:off x="457200" y="1874838"/>
            <a:ext cx="8431213" cy="4371975"/>
          </a:xfrm>
        </p:spPr>
        <p:txBody>
          <a:bodyPr/>
          <a:lstStyle/>
          <a:p>
            <a:pPr eaLnBrk="1" hangingPunct="1">
              <a:lnSpc>
                <a:spcPct val="120000"/>
              </a:lnSpc>
            </a:pPr>
            <a:r>
              <a:rPr lang="pt-BR" sz="1400" smtClean="0"/>
              <a:t>Sunt semne din ce în ce mai clare că România este pe cale să intre în capcana venitului mediu </a:t>
            </a:r>
            <a:br>
              <a:rPr lang="pt-BR" sz="1400" smtClean="0"/>
            </a:br>
            <a:r>
              <a:rPr lang="pt-BR" sz="1400" smtClean="0"/>
              <a:t>(Middle Income Trap), i.e. să-și atingă potențialul de dezvoltare specific țărilor ce pun accentul pe </a:t>
            </a:r>
            <a:br>
              <a:rPr lang="pt-BR" sz="1400" smtClean="0"/>
            </a:br>
            <a:r>
              <a:rPr lang="pt-BR" sz="1400" smtClean="0"/>
              <a:t>forța de muncă ieftină și pe infuzia de capital și tehnologie străine</a:t>
            </a:r>
          </a:p>
          <a:p>
            <a:pPr eaLnBrk="1" hangingPunct="1">
              <a:lnSpc>
                <a:spcPct val="120000"/>
              </a:lnSpc>
            </a:pPr>
            <a:r>
              <a:rPr lang="pt-BR" sz="1400" smtClean="0"/>
              <a:t>Pentru a face saltul la o societate dezvoltată (OECD, knowledge-based economy), e imperios necesară </a:t>
            </a:r>
            <a:br>
              <a:rPr lang="pt-BR" sz="1400" smtClean="0"/>
            </a:br>
            <a:r>
              <a:rPr lang="pt-BR" sz="1400" smtClean="0"/>
              <a:t>creșterea complexității mediului social, îndeosebi a stocului și complexității educaționale a populației</a:t>
            </a:r>
          </a:p>
          <a:p>
            <a:pPr eaLnBrk="1" hangingPunct="1">
              <a:lnSpc>
                <a:spcPct val="120000"/>
              </a:lnSpc>
            </a:pPr>
            <a:r>
              <a:rPr lang="pt-BR" sz="1400" smtClean="0"/>
              <a:t>În momentul de față, din păcate, România în loc să crească strocul / cadența recuperării </a:t>
            </a:r>
            <a:br>
              <a:rPr lang="pt-BR" sz="1400" smtClean="0"/>
            </a:br>
            <a:r>
              <a:rPr lang="pt-BR" sz="1400" smtClean="0"/>
              <a:t>decalajului educațional față de restul Europei, dă semne din ce în ce mai clare că pierde această cursă</a:t>
            </a:r>
          </a:p>
          <a:p>
            <a:pPr eaLnBrk="1" hangingPunct="1">
              <a:lnSpc>
                <a:spcPct val="120000"/>
              </a:lnSpc>
            </a:pPr>
            <a:r>
              <a:rPr lang="pt-BR" sz="1400" smtClean="0"/>
              <a:t>Pe lângă limitarea de resursă educațională, o altă barieră puternică în calea creșterii complexității sociale românești și a ieșirii din capcana venitului mediu o reprezintă limitarea investițiilor în domeniul cercetării (R&amp;D)</a:t>
            </a:r>
          </a:p>
          <a:p>
            <a:pPr eaLnBrk="1" hangingPunct="1">
              <a:lnSpc>
                <a:spcPct val="120000"/>
              </a:lnSpc>
            </a:pPr>
            <a:r>
              <a:rPr lang="pt-BR" sz="1400" smtClean="0"/>
              <a:t>Spre deosebire de România, Polonia, o țară asemănătoare cu noi din punct de vedere al nivelului de dezvoltare, al contextului geostrategic și al istoriei recente, a adoptat de 10 ani încoace o politică susținută de creștere a investițiilor în cercetare / dezvoltare</a:t>
            </a:r>
          </a:p>
          <a:p>
            <a:pPr eaLnBrk="1" hangingPunct="1">
              <a:lnSpc>
                <a:spcPct val="120000"/>
              </a:lnSpc>
            </a:pPr>
            <a:r>
              <a:rPr lang="pt-BR" sz="1400" smtClean="0"/>
              <a:t>Fără o astfel de politică asumată, cu accent pe educație și cercetare / dezvoltare, România e sortită mediocrității</a:t>
            </a:r>
          </a:p>
        </p:txBody>
      </p:sp>
      <p:sp>
        <p:nvSpPr>
          <p:cNvPr id="14950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119188"/>
            <a:ext cx="8612188" cy="687387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it-IT" sz="2600" b="1" smtClean="0">
                <a:latin typeface="Calibri" pitchFamily="34" charset="0"/>
              </a:rPr>
              <a:t>Middle Income Trap. Pericolul divergenței educaționale</a:t>
            </a:r>
            <a:endParaRPr lang="en-US" sz="2600" b="1" smtClean="0">
              <a:latin typeface="Calibri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529" name="Rectangle 2"/>
          <p:cNvSpPr>
            <a:spLocks noGrp="1" noChangeArrowheads="1"/>
          </p:cNvSpPr>
          <p:nvPr>
            <p:ph type="ctrTitle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pt-BR" smtClean="0">
                <a:latin typeface="Calibri" pitchFamily="34" charset="0"/>
              </a:rPr>
              <a:t>Vă mulțumesc!</a:t>
            </a:r>
            <a:endParaRPr lang="en-US" smtClean="0">
              <a:latin typeface="Calibri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8BABFAD-D4FB-44DE-8F1C-FB81EE5905D7}" type="slidenum">
              <a:rPr lang="en-US"/>
              <a:pPr>
                <a:defRPr/>
              </a:pPr>
              <a:t>3</a:t>
            </a:fld>
            <a:endParaRPr lang="en-US">
              <a:solidFill>
                <a:schemeClr val="tx1"/>
              </a:solidFill>
              <a:latin typeface="Times New Roman"/>
            </a:endParaRPr>
          </a:p>
        </p:txBody>
      </p:sp>
      <p:sp>
        <p:nvSpPr>
          <p:cNvPr id="8194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122363"/>
            <a:ext cx="8501063" cy="687387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z="2600" b="1" smtClean="0">
                <a:latin typeface="Calibri" pitchFamily="34" charset="0"/>
              </a:rPr>
              <a:t>Vertical / Orizontal. Schimbarea de perspectivă comparativă</a:t>
            </a:r>
          </a:p>
        </p:txBody>
      </p:sp>
      <p:pic>
        <p:nvPicPr>
          <p:cNvPr id="8197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825" y="1798638"/>
            <a:ext cx="8766175" cy="4414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2AC1D70-5283-454A-98BF-A465BB702D34}" type="slidenum">
              <a:rPr lang="en-US"/>
              <a:pPr>
                <a:defRPr/>
              </a:pPr>
              <a:t>4</a:t>
            </a:fld>
            <a:endParaRPr lang="en-US">
              <a:solidFill>
                <a:schemeClr val="tx1"/>
              </a:solidFill>
              <a:latin typeface="Times New Roman"/>
            </a:endParaRPr>
          </a:p>
        </p:txBody>
      </p:sp>
      <p:sp>
        <p:nvSpPr>
          <p:cNvPr id="7170" name="Rectangle 10"/>
          <p:cNvSpPr>
            <a:spLocks noGrp="1"/>
          </p:cNvSpPr>
          <p:nvPr>
            <p:ph type="body" idx="1"/>
          </p:nvPr>
        </p:nvSpPr>
        <p:spPr>
          <a:xfrm>
            <a:off x="457200" y="1874838"/>
            <a:ext cx="8431213" cy="4371975"/>
          </a:xfrm>
        </p:spPr>
        <p:txBody>
          <a:bodyPr/>
          <a:lstStyle/>
          <a:p>
            <a:pPr eaLnBrk="1" hangingPunct="1">
              <a:lnSpc>
                <a:spcPct val="120000"/>
              </a:lnSpc>
            </a:pPr>
            <a:r>
              <a:rPr lang="pt-BR" sz="1600" smtClean="0"/>
              <a:t>Scopul materialului: analiza evoluției României în comparație cu alții semnificativi din preajmă</a:t>
            </a:r>
          </a:p>
          <a:p>
            <a:pPr eaLnBrk="1" hangingPunct="1">
              <a:lnSpc>
                <a:spcPct val="120000"/>
              </a:lnSpc>
            </a:pPr>
            <a:r>
              <a:rPr lang="pt-BR" sz="1600" smtClean="0"/>
              <a:t>Nevoia de unificare a unității de măsură în jurul ideii de analiză de convergență</a:t>
            </a:r>
          </a:p>
          <a:p>
            <a:pPr lvl="1" eaLnBrk="1" hangingPunct="1">
              <a:lnSpc>
                <a:spcPct val="120000"/>
              </a:lnSpc>
            </a:pPr>
            <a:r>
              <a:rPr lang="pt-BR" sz="1400" smtClean="0"/>
              <a:t>Conceptul de analiză de convergență a României față de alții semnificativi </a:t>
            </a:r>
          </a:p>
          <a:p>
            <a:pPr lvl="1" eaLnBrk="1" hangingPunct="1">
              <a:lnSpc>
                <a:spcPct val="120000"/>
              </a:lnSpc>
            </a:pPr>
            <a:r>
              <a:rPr lang="pt-BR" sz="1400" smtClean="0"/>
              <a:t>Trecerea de la unități de măsură diferite ($, ani, procente etc.) la o singură unitate de măsură comună: diferența în ani (decalaj temporal, întârzierea României față de ceilalți)</a:t>
            </a:r>
          </a:p>
          <a:p>
            <a:pPr lvl="1" eaLnBrk="1" hangingPunct="1">
              <a:lnSpc>
                <a:spcPct val="120000"/>
              </a:lnSpc>
            </a:pPr>
            <a:r>
              <a:rPr lang="pt-BR" sz="1400" smtClean="0"/>
              <a:t>Dificultatea selecției indicatorilor. Prea mulți în surse publice, dar prea puțini care să corespundă tuturor criteriilor </a:t>
            </a:r>
          </a:p>
          <a:p>
            <a:pPr eaLnBrk="1" hangingPunct="1">
              <a:lnSpc>
                <a:spcPct val="120000"/>
              </a:lnSpc>
            </a:pPr>
            <a:r>
              <a:rPr lang="pt-BR" sz="1600" smtClean="0"/>
              <a:t>Comparații pe termen lung România cu alte entități semnificative: </a:t>
            </a:r>
          </a:p>
          <a:p>
            <a:pPr lvl="1" eaLnBrk="1" hangingPunct="1">
              <a:lnSpc>
                <a:spcPct val="120000"/>
              </a:lnSpc>
            </a:pPr>
            <a:r>
              <a:rPr lang="pt-BR" sz="1400" smtClean="0"/>
              <a:t>Polonia. O țară asemănătoare cu România. Distanța cea mai mică</a:t>
            </a:r>
          </a:p>
          <a:p>
            <a:pPr lvl="1" eaLnBrk="1" hangingPunct="1">
              <a:lnSpc>
                <a:spcPct val="120000"/>
              </a:lnSpc>
            </a:pPr>
            <a:r>
              <a:rPr lang="pt-BR" sz="1400" smtClean="0"/>
              <a:t>Uniunea Europeană medie. Standardul de comparație / convergență. Distanța medie</a:t>
            </a:r>
          </a:p>
          <a:p>
            <a:pPr lvl="1" eaLnBrk="1" hangingPunct="1">
              <a:lnSpc>
                <a:spcPct val="120000"/>
              </a:lnSpc>
            </a:pPr>
            <a:r>
              <a:rPr lang="pt-BR" sz="1400" smtClean="0"/>
              <a:t>Uniunea Europeană bogată. Big 6 UE: DE / FR / GB / IT / NL / SP. Distanța cea mai mare</a:t>
            </a:r>
          </a:p>
        </p:txBody>
      </p:sp>
      <p:sp>
        <p:nvSpPr>
          <p:cNvPr id="7171" name="Rectangle 1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122363"/>
            <a:ext cx="8229600" cy="687387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z="2600" b="1" smtClean="0">
                <a:latin typeface="Calibri" pitchFamily="34" charset="0"/>
              </a:rPr>
              <a:t>Scop. Justificare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66A154F-F835-402A-9C63-FD6756B422DE}" type="slidenum">
              <a:rPr lang="en-US"/>
              <a:pPr>
                <a:defRPr/>
              </a:pPr>
              <a:t>5</a:t>
            </a:fld>
            <a:endParaRPr lang="en-US">
              <a:solidFill>
                <a:schemeClr val="tx1"/>
              </a:solidFill>
              <a:latin typeface="Times New Roman"/>
            </a:endParaRPr>
          </a:p>
        </p:txBody>
      </p:sp>
      <p:sp>
        <p:nvSpPr>
          <p:cNvPr id="10242" name="Rectangle 2"/>
          <p:cNvSpPr>
            <a:spLocks noGrp="1"/>
          </p:cNvSpPr>
          <p:nvPr>
            <p:ph type="body" idx="1"/>
          </p:nvPr>
        </p:nvSpPr>
        <p:spPr>
          <a:xfrm>
            <a:off x="457200" y="1808163"/>
            <a:ext cx="8431213" cy="4371975"/>
          </a:xfrm>
        </p:spPr>
        <p:txBody>
          <a:bodyPr/>
          <a:lstStyle/>
          <a:p>
            <a:pPr eaLnBrk="1" hangingPunct="1">
              <a:lnSpc>
                <a:spcPct val="120000"/>
              </a:lnSpc>
            </a:pPr>
            <a:r>
              <a:rPr lang="pt-BR" sz="1600" smtClean="0"/>
              <a:t>E nevoie ca indicatorii să prezinte RELEVANȚĂ pentru ideea de dezvoltare</a:t>
            </a:r>
          </a:p>
          <a:p>
            <a:pPr lvl="1" eaLnBrk="1" hangingPunct="1">
              <a:lnSpc>
                <a:spcPct val="120000"/>
              </a:lnSpc>
            </a:pPr>
            <a:r>
              <a:rPr lang="pt-BR" sz="1400" smtClean="0"/>
              <a:t>Fie indicatori sintetici (e.g. HDI, Human Development Index)</a:t>
            </a:r>
          </a:p>
          <a:p>
            <a:pPr lvl="1" eaLnBrk="1" hangingPunct="1">
              <a:lnSpc>
                <a:spcPct val="120000"/>
              </a:lnSpc>
            </a:pPr>
            <a:r>
              <a:rPr lang="pt-BR" sz="1400" smtClean="0"/>
              <a:t>Fie indicatori de intrare (economici, producere de plus-valoare), respectiv de ieșire (sociali, consecințe d.p.d.v. calitatea vieții și sustenabilitate)</a:t>
            </a:r>
          </a:p>
          <a:p>
            <a:pPr eaLnBrk="1" hangingPunct="1">
              <a:lnSpc>
                <a:spcPct val="120000"/>
              </a:lnSpc>
            </a:pPr>
            <a:r>
              <a:rPr lang="pt-BR" sz="1600" smtClean="0"/>
              <a:t>E nevoie ca indicatorii să fie MONOTONI: constant crescători sau descrescători, fără oscilații / ciclicitate. Altminteri nu se poate face în mod neechivoc transformarea în diferență de ani</a:t>
            </a:r>
          </a:p>
          <a:p>
            <a:pPr eaLnBrk="1" hangingPunct="1">
              <a:lnSpc>
                <a:spcPct val="120000"/>
              </a:lnSpc>
            </a:pPr>
            <a:r>
              <a:rPr lang="pt-BR" sz="1600" smtClean="0"/>
              <a:t>E nevoie de SERII LUNGI DE DATE</a:t>
            </a:r>
          </a:p>
          <a:p>
            <a:pPr lvl="1" eaLnBrk="1" hangingPunct="1">
              <a:lnSpc>
                <a:spcPct val="120000"/>
              </a:lnSpc>
            </a:pPr>
            <a:r>
              <a:rPr lang="pt-BR" sz="1400" smtClean="0"/>
              <a:t>Mult mai lungi decît decalajele maxime dintre România și ceilalți: peste 20 ... 40 de ani</a:t>
            </a:r>
          </a:p>
          <a:p>
            <a:pPr lvl="1" eaLnBrk="1" hangingPunct="1">
              <a:lnSpc>
                <a:spcPct val="120000"/>
              </a:lnSpc>
            </a:pPr>
            <a:r>
              <a:rPr lang="pt-BR" sz="1400" smtClean="0"/>
              <a:t>Cel puțin 40 de ani, a.î. să cuprindă și perioada comunistă. </a:t>
            </a:r>
            <a:br>
              <a:rPr lang="pt-BR" sz="1400" smtClean="0"/>
            </a:br>
            <a:r>
              <a:rPr lang="pt-BR" sz="1400" smtClean="0"/>
              <a:t>De preferat 100 de ani. Cel puțin după al doilea război mondial WWII</a:t>
            </a:r>
          </a:p>
          <a:p>
            <a:pPr lvl="1" eaLnBrk="1" hangingPunct="1">
              <a:lnSpc>
                <a:spcPct val="120000"/>
              </a:lnSpc>
            </a:pPr>
            <a:r>
              <a:rPr lang="pt-BR" sz="1400" smtClean="0"/>
              <a:t>De regulă, au fost selectați acei indicatori care, pe lângă relevanță, </a:t>
            </a:r>
            <a:br>
              <a:rPr lang="pt-BR" sz="1400" smtClean="0"/>
            </a:br>
            <a:r>
              <a:rPr lang="pt-BR" sz="1400" smtClean="0"/>
              <a:t>prezintă serii de date privind România cel puțin din anii 60 – 70 încoace. </a:t>
            </a:r>
          </a:p>
          <a:p>
            <a:pPr eaLnBrk="1" hangingPunct="1">
              <a:lnSpc>
                <a:spcPct val="120000"/>
              </a:lnSpc>
            </a:pPr>
            <a:r>
              <a:rPr lang="pt-BR" sz="1600" smtClean="0"/>
              <a:t>E nevoie de SURSE PUBLICE, pentru posibilitatea replicării construirii indicatorilor de decalaj temporal. Surse folosite: Our World In Data, Eurostat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122363"/>
            <a:ext cx="8229600" cy="687387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z="2600" b="1" smtClean="0">
                <a:latin typeface="Calibri" pitchFamily="34" charset="0"/>
              </a:rPr>
              <a:t>Selecția indicatorilor. Criterii conceptuale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3A24255-C49F-42AF-B93B-16A8C50F22A7}" type="slidenum">
              <a:rPr lang="en-US"/>
              <a:pPr>
                <a:defRPr/>
              </a:pPr>
              <a:t>6</a:t>
            </a:fld>
            <a:endParaRPr lang="en-US">
              <a:solidFill>
                <a:schemeClr val="tx1"/>
              </a:solidFill>
              <a:latin typeface="Times New Roman"/>
            </a:endParaRPr>
          </a:p>
        </p:txBody>
      </p:sp>
      <p:sp>
        <p:nvSpPr>
          <p:cNvPr id="11266" name="Rectangle 2"/>
          <p:cNvSpPr>
            <a:spLocks noGrp="1"/>
          </p:cNvSpPr>
          <p:nvPr>
            <p:ph type="body" idx="1"/>
          </p:nvPr>
        </p:nvSpPr>
        <p:spPr>
          <a:xfrm>
            <a:off x="457200" y="1808163"/>
            <a:ext cx="8431213" cy="1735137"/>
          </a:xfrm>
        </p:spPr>
        <p:txBody>
          <a:bodyPr/>
          <a:lstStyle/>
          <a:p>
            <a:pPr eaLnBrk="1" hangingPunct="1">
              <a:lnSpc>
                <a:spcPct val="120000"/>
              </a:lnSpc>
            </a:pPr>
            <a:r>
              <a:rPr lang="pt-BR" sz="1600" smtClean="0"/>
              <a:t>Dificultate mare de identificare a unor astfel de indicatori </a:t>
            </a:r>
            <a:br>
              <a:rPr lang="pt-BR" sz="1600" smtClean="0"/>
            </a:br>
            <a:r>
              <a:rPr lang="pt-BR" sz="1600" smtClean="0"/>
              <a:t>care să corespundă tuturor criteriilor conceptuale și metodologice</a:t>
            </a:r>
          </a:p>
          <a:p>
            <a:pPr eaLnBrk="1" hangingPunct="1">
              <a:lnSpc>
                <a:spcPct val="120000"/>
              </a:lnSpc>
            </a:pPr>
            <a:r>
              <a:rPr lang="pt-BR" sz="1600" smtClean="0"/>
              <a:t>Din peste 3,000 de indicatori existenți pe site-ul Our World In Data, au fost identificați </a:t>
            </a:r>
            <a:br>
              <a:rPr lang="pt-BR" sz="1600" smtClean="0"/>
            </a:br>
            <a:r>
              <a:rPr lang="pt-BR" sz="1600" smtClean="0"/>
              <a:t>doar 12 care să îndeplinească toate criteriile pentru o astfel de analiză de decalaj temporal: </a:t>
            </a:r>
            <a:br>
              <a:rPr lang="pt-BR" sz="1600" smtClean="0"/>
            </a:br>
            <a:r>
              <a:rPr lang="pt-BR" sz="1600" smtClean="0"/>
              <a:t>2 sintetici și 10 sectoriali (3 economie, 2 educație, 3 sănătate, 2 social)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122363"/>
            <a:ext cx="8229600" cy="687387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z="2600" b="1" smtClean="0">
                <a:latin typeface="Calibri" pitchFamily="34" charset="0"/>
              </a:rPr>
              <a:t>Selecția indicatorilor. Dificultăți</a:t>
            </a:r>
          </a:p>
        </p:txBody>
      </p:sp>
      <p:pic>
        <p:nvPicPr>
          <p:cNvPr id="11268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8313" y="3598863"/>
            <a:ext cx="9334500" cy="2573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296277F-370A-41F0-A817-EB28AF1A4975}" type="slidenum">
              <a:rPr lang="en-US"/>
              <a:pPr>
                <a:defRPr/>
              </a:pPr>
              <a:t>7</a:t>
            </a:fld>
            <a:endParaRPr lang="en-US">
              <a:solidFill>
                <a:schemeClr val="tx1"/>
              </a:solidFill>
              <a:latin typeface="Times New Roman"/>
            </a:endParaRPr>
          </a:p>
        </p:txBody>
      </p:sp>
      <p:sp>
        <p:nvSpPr>
          <p:cNvPr id="12290" name="Rectangle 2"/>
          <p:cNvSpPr>
            <a:spLocks noGrp="1"/>
          </p:cNvSpPr>
          <p:nvPr>
            <p:ph type="body" idx="1"/>
          </p:nvPr>
        </p:nvSpPr>
        <p:spPr>
          <a:xfrm>
            <a:off x="457200" y="1874838"/>
            <a:ext cx="8431213" cy="4371975"/>
          </a:xfrm>
        </p:spPr>
        <p:txBody>
          <a:bodyPr/>
          <a:lstStyle/>
          <a:p>
            <a:pPr eaLnBrk="1" hangingPunct="1">
              <a:lnSpc>
                <a:spcPct val="120000"/>
              </a:lnSpc>
            </a:pPr>
            <a:r>
              <a:rPr lang="pt-BR" sz="1600" smtClean="0"/>
              <a:t>Baza de plecare a analizei		Human Development Index</a:t>
            </a:r>
          </a:p>
          <a:p>
            <a:pPr eaLnBrk="1" hangingPunct="1">
              <a:lnSpc>
                <a:spcPct val="120000"/>
              </a:lnSpc>
            </a:pPr>
            <a:r>
              <a:rPr lang="pt-BR" sz="1600" smtClean="0"/>
              <a:t>Indicatorii care compun HDI</a:t>
            </a:r>
          </a:p>
          <a:p>
            <a:pPr lvl="1" eaLnBrk="1" hangingPunct="1">
              <a:lnSpc>
                <a:spcPct val="120000"/>
              </a:lnSpc>
            </a:pPr>
            <a:r>
              <a:rPr lang="pt-BR" sz="1400" smtClean="0"/>
              <a:t>Economie 			PIB / locuitor</a:t>
            </a:r>
          </a:p>
          <a:p>
            <a:pPr lvl="1" eaLnBrk="1" hangingPunct="1">
              <a:lnSpc>
                <a:spcPct val="120000"/>
              </a:lnSpc>
            </a:pPr>
            <a:r>
              <a:rPr lang="pt-BR" sz="1400" smtClean="0"/>
              <a:t>Educație 			Ani de școlarizare	Potențial de școlarizare</a:t>
            </a:r>
          </a:p>
          <a:p>
            <a:pPr lvl="1" eaLnBrk="1" hangingPunct="1">
              <a:lnSpc>
                <a:spcPct val="120000"/>
              </a:lnSpc>
            </a:pPr>
            <a:r>
              <a:rPr lang="pt-BR" sz="1400" smtClean="0"/>
              <a:t>Sănătate 			Speranța de viață</a:t>
            </a:r>
          </a:p>
          <a:p>
            <a:pPr eaLnBrk="1" hangingPunct="1">
              <a:lnSpc>
                <a:spcPct val="120000"/>
              </a:lnSpc>
            </a:pPr>
            <a:r>
              <a:rPr lang="pt-BR" sz="1600" smtClean="0"/>
              <a:t>Indicatori suplimentari </a:t>
            </a:r>
          </a:p>
          <a:p>
            <a:pPr lvl="1" eaLnBrk="1" hangingPunct="1">
              <a:lnSpc>
                <a:spcPct val="120000"/>
              </a:lnSpc>
            </a:pPr>
            <a:r>
              <a:rPr lang="pt-BR" sz="1400" smtClean="0"/>
              <a:t>Economie 			Intensitatea utilizării energiei	Productivitatea</a:t>
            </a:r>
          </a:p>
          <a:p>
            <a:pPr lvl="1" eaLnBrk="1" hangingPunct="1">
              <a:lnSpc>
                <a:spcPct val="120000"/>
              </a:lnSpc>
            </a:pPr>
            <a:r>
              <a:rPr lang="pt-BR" sz="1400" smtClean="0"/>
              <a:t>Sănătate 			Mortalitatea infantilă		Numărul de medici</a:t>
            </a:r>
          </a:p>
          <a:p>
            <a:pPr lvl="1" eaLnBrk="1" hangingPunct="1">
              <a:lnSpc>
                <a:spcPct val="120000"/>
              </a:lnSpc>
            </a:pPr>
            <a:r>
              <a:rPr lang="pt-BR" sz="1400" smtClean="0"/>
              <a:t>Social 			Tehnologie comunicare: telefoane	Urbanizare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122363"/>
            <a:ext cx="8229600" cy="687387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z="2600" b="1" smtClean="0">
                <a:latin typeface="Calibri" pitchFamily="34" charset="0"/>
              </a:rPr>
              <a:t>Indicatori utilizați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Rectangle 2"/>
          <p:cNvSpPr>
            <a:spLocks noGrp="1" noChangeArrowheads="1"/>
          </p:cNvSpPr>
          <p:nvPr>
            <p:ph type="ctrTitle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pt-BR" sz="3900" smtClean="0">
                <a:latin typeface="Calibri" pitchFamily="34" charset="0"/>
              </a:rPr>
              <a:t>Rezultate</a:t>
            </a:r>
            <a:br>
              <a:rPr lang="pt-BR" sz="3900" smtClean="0">
                <a:latin typeface="Calibri" pitchFamily="34" charset="0"/>
              </a:rPr>
            </a:br>
            <a:r>
              <a:rPr lang="pt-BR" sz="3900" smtClean="0">
                <a:latin typeface="Calibri" pitchFamily="34" charset="0"/>
              </a:rPr>
              <a:t/>
            </a:r>
            <a:br>
              <a:rPr lang="pt-BR" sz="3900" smtClean="0">
                <a:latin typeface="Calibri" pitchFamily="34" charset="0"/>
              </a:rPr>
            </a:br>
            <a:r>
              <a:rPr lang="pt-BR" sz="3900" smtClean="0">
                <a:latin typeface="Calibri" pitchFamily="34" charset="0"/>
              </a:rPr>
              <a:t>1) Indicatori sintetici</a:t>
            </a:r>
            <a:endParaRPr lang="en-US" sz="3900" smtClean="0">
              <a:latin typeface="Calibri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A8537F-4E6C-4A7D-B26E-1F0628D7138B}" type="slidenum">
              <a:rPr lang="en-US"/>
              <a:pPr>
                <a:defRPr/>
              </a:pPr>
              <a:t>9</a:t>
            </a:fld>
            <a:endParaRPr lang="en-US">
              <a:solidFill>
                <a:schemeClr val="tx1"/>
              </a:solidFill>
              <a:latin typeface="Times New Roman"/>
            </a:endParaRPr>
          </a:p>
        </p:txBody>
      </p:sp>
      <p:sp>
        <p:nvSpPr>
          <p:cNvPr id="13722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01638" y="1069975"/>
            <a:ext cx="8229600" cy="598488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z="3000" b="1" smtClean="0">
                <a:latin typeface="Calibri" pitchFamily="34" charset="0"/>
              </a:rPr>
              <a:t>PIB / locuitor </a:t>
            </a:r>
            <a:r>
              <a:rPr lang="en-US" sz="3000" smtClean="0">
                <a:latin typeface="Calibri" pitchFamily="34" charset="0"/>
              </a:rPr>
              <a:t>(inflație &amp; PPP, Maddison)</a:t>
            </a:r>
            <a:r>
              <a:rPr lang="en-US" sz="3000" b="1" smtClean="0">
                <a:latin typeface="Calibri" pitchFamily="34" charset="0"/>
              </a:rPr>
              <a:t>. Vertical</a:t>
            </a:r>
          </a:p>
        </p:txBody>
      </p:sp>
      <p:pic>
        <p:nvPicPr>
          <p:cNvPr id="137230" name="Picture 1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825" y="1798638"/>
            <a:ext cx="8766175" cy="4414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675</TotalTime>
  <Words>1346</Words>
  <Application>Microsoft Macintosh PowerPoint</Application>
  <PresentationFormat>On-screen Show (4:3)</PresentationFormat>
  <Paragraphs>127</Paragraphs>
  <Slides>27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Design Template</vt:lpstr>
      </vt:variant>
      <vt:variant>
        <vt:i4>3</vt:i4>
      </vt:variant>
      <vt:variant>
        <vt:lpstr>Slide Titles</vt:lpstr>
      </vt:variant>
      <vt:variant>
        <vt:i4>27</vt:i4>
      </vt:variant>
    </vt:vector>
  </HeadingPairs>
  <TitlesOfParts>
    <vt:vector size="34" baseType="lpstr">
      <vt:lpstr>Arial</vt:lpstr>
      <vt:lpstr>DejaVu Sans</vt:lpstr>
      <vt:lpstr>Calibri</vt:lpstr>
      <vt:lpstr>Times New Roman</vt:lpstr>
      <vt:lpstr>Office Theme</vt:lpstr>
      <vt:lpstr>Office Theme</vt:lpstr>
      <vt:lpstr>Office Theme</vt:lpstr>
      <vt:lpstr>România vs. restul Europei Analiza decalajelor de dezvoltare</vt:lpstr>
      <vt:lpstr>Justificare  Metodologie </vt:lpstr>
      <vt:lpstr>Vertical / Orizontal. Schimbarea de perspectivă comparativă</vt:lpstr>
      <vt:lpstr>Scop. Justificare</vt:lpstr>
      <vt:lpstr>Selecția indicatorilor. Criterii conceptuale</vt:lpstr>
      <vt:lpstr>Selecția indicatorilor. Dificultăți</vt:lpstr>
      <vt:lpstr>Indicatori utilizați</vt:lpstr>
      <vt:lpstr>Rezultate  1) Indicatori sintetici</vt:lpstr>
      <vt:lpstr>PIB / locuitor (inflație &amp; PPP, Maddison). Vertical</vt:lpstr>
      <vt:lpstr>PIB / locuitor (inflație &amp; PPP, Maddison). Orizontal</vt:lpstr>
      <vt:lpstr>HDI (istoric, Escosura). Vertical</vt:lpstr>
      <vt:lpstr>HDI (istoric, Escosura). Orizontal</vt:lpstr>
      <vt:lpstr>Rezultate  2) Dimensiuni: vs Media UE</vt:lpstr>
      <vt:lpstr>Economic</vt:lpstr>
      <vt:lpstr>Economic. Zoom 80 ani</vt:lpstr>
      <vt:lpstr>Educație</vt:lpstr>
      <vt:lpstr>Sănătate</vt:lpstr>
      <vt:lpstr>Social / Tehnologic</vt:lpstr>
      <vt:lpstr>Sinteză</vt:lpstr>
      <vt:lpstr>Concluzii</vt:lpstr>
      <vt:lpstr>Decalajul temporal de dezvoltare</vt:lpstr>
      <vt:lpstr>Unde am recuperat?</vt:lpstr>
      <vt:lpstr>Unde am stagnat?</vt:lpstr>
      <vt:lpstr>Unde am pierdut?</vt:lpstr>
      <vt:lpstr>Suntem acum unde erau bogații Europei în 1980 </vt:lpstr>
      <vt:lpstr>Middle Income Trap. Pericolul divergenței educaționale</vt:lpstr>
      <vt:lpstr>Vă mulțumesc!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România vs. restul Europei Analiza decalajelor de dezvoltare</dc:title>
  <dc:subject/>
  <dc:creator/>
  <dc:description/>
  <cp:lastModifiedBy>Mirel</cp:lastModifiedBy>
  <cp:revision>63</cp:revision>
  <cp:lastPrinted>2018-06-14T15:08:08Z</cp:lastPrinted>
  <dcterms:created xsi:type="dcterms:W3CDTF">2016-06-01T12:49:19Z</dcterms:created>
  <dcterms:modified xsi:type="dcterms:W3CDTF">2022-02-09T14:12:56Z</dcterms:modified>
  <dc:language>en-US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16.0000</vt:lpwstr>
  </property>
  <property fmtid="{D5CDD505-2E9C-101B-9397-08002B2CF9AE}" pid="3" name="HiddenSlides">
    <vt:i4>0</vt:i4>
  </property>
  <property fmtid="{D5CDD505-2E9C-101B-9397-08002B2CF9AE}" pid="4" name="HyperlinksChanged">
    <vt:bool>true</vt:bool>
  </property>
  <property fmtid="{D5CDD505-2E9C-101B-9397-08002B2CF9AE}" pid="5" name="LinksUpToDate">
    <vt:bool>true</vt:bool>
  </property>
  <property fmtid="{D5CDD505-2E9C-101B-9397-08002B2CF9AE}" pid="6" name="MMClips">
    <vt:i4>0</vt:i4>
  </property>
  <property fmtid="{D5CDD505-2E9C-101B-9397-08002B2CF9AE}" pid="7" name="Notes">
    <vt:i4>0</vt:i4>
  </property>
  <property fmtid="{D5CDD505-2E9C-101B-9397-08002B2CF9AE}" pid="8" name="PresentationFormat">
    <vt:lpwstr>On-screen Show (4:3)</vt:lpwstr>
  </property>
  <property fmtid="{D5CDD505-2E9C-101B-9397-08002B2CF9AE}" pid="9" name="ScaleCrop">
    <vt:bool>true</vt:bool>
  </property>
  <property fmtid="{D5CDD505-2E9C-101B-9397-08002B2CF9AE}" pid="10" name="ShareDoc">
    <vt:bool>true</vt:bool>
  </property>
  <property fmtid="{D5CDD505-2E9C-101B-9397-08002B2CF9AE}" pid="11" name="Slides">
    <vt:i4>38</vt:i4>
  </property>
</Properties>
</file>