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6" r:id="rId2"/>
    <p:sldId id="363" r:id="rId3"/>
    <p:sldId id="269" r:id="rId4"/>
    <p:sldId id="368" r:id="rId5"/>
    <p:sldId id="367" r:id="rId6"/>
    <p:sldId id="369" r:id="rId7"/>
    <p:sldId id="362" r:id="rId8"/>
    <p:sldId id="35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D5EB"/>
    <a:srgbClr val="003399"/>
    <a:srgbClr val="CE1126"/>
    <a:srgbClr val="1B458F"/>
    <a:srgbClr val="00AED9"/>
    <a:srgbClr val="4C9F38"/>
    <a:srgbClr val="183668"/>
    <a:srgbClr val="EB1C2D"/>
    <a:srgbClr val="D3A029"/>
    <a:srgbClr val="CF8D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10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4130BC-0CC5-4993-9862-FE72FAF43C3B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EC592097-90C6-4C80-AA3F-6674EA8F5147}">
      <dgm:prSet phldrT="[Text]"/>
      <dgm:spPr>
        <a:solidFill>
          <a:srgbClr val="003399"/>
        </a:solidFill>
      </dgm:spPr>
      <dgm:t>
        <a:bodyPr/>
        <a:lstStyle/>
        <a:p>
          <a:r>
            <a:rPr lang="ro-RO" dirty="0">
              <a:latin typeface="Segoe UI Black" panose="020B0A02040204020203" pitchFamily="34" charset="0"/>
              <a:ea typeface="Segoe UI Black" panose="020B0A02040204020203" pitchFamily="34" charset="0"/>
            </a:rPr>
            <a:t>Secretariatul General al Guvernului</a:t>
          </a:r>
          <a:endParaRPr lang="en-US" dirty="0">
            <a:latin typeface="Segoe UI Black" panose="020B0A02040204020203" pitchFamily="34" charset="0"/>
            <a:ea typeface="Segoe UI Black" panose="020B0A02040204020203" pitchFamily="34" charset="0"/>
          </a:endParaRPr>
        </a:p>
      </dgm:t>
    </dgm:pt>
    <dgm:pt modelId="{EA1A24DD-EEFB-4F8C-BF10-80D556113B89}" type="parTrans" cxnId="{3B8C3FAB-3F07-4645-B136-93E0C3A7099D}">
      <dgm:prSet/>
      <dgm:spPr/>
      <dgm:t>
        <a:bodyPr/>
        <a:lstStyle/>
        <a:p>
          <a:endParaRPr lang="en-US"/>
        </a:p>
      </dgm:t>
    </dgm:pt>
    <dgm:pt modelId="{F00B6677-32A5-4A6C-8721-254112153455}" type="sibTrans" cxnId="{3B8C3FAB-3F07-4645-B136-93E0C3A7099D}">
      <dgm:prSet/>
      <dgm:spPr/>
      <dgm:t>
        <a:bodyPr/>
        <a:lstStyle/>
        <a:p>
          <a:endParaRPr lang="en-US"/>
        </a:p>
      </dgm:t>
    </dgm:pt>
    <dgm:pt modelId="{75AA18FA-4472-4B05-BC07-4926750172B6}">
      <dgm:prSet phldrT="[Text]"/>
      <dgm:spPr>
        <a:solidFill>
          <a:srgbClr val="003399"/>
        </a:solidFill>
      </dgm:spPr>
      <dgm:t>
        <a:bodyPr/>
        <a:lstStyle/>
        <a:p>
          <a:r>
            <a:rPr lang="ro-RO" dirty="0">
              <a:latin typeface="Segoe UI Black" panose="020B0A02040204020203" pitchFamily="34" charset="0"/>
              <a:ea typeface="Segoe UI Black" panose="020B0A02040204020203" pitchFamily="34" charset="0"/>
            </a:rPr>
            <a:t>Institutul Național de Statistică</a:t>
          </a:r>
          <a:endParaRPr lang="en-US" dirty="0">
            <a:latin typeface="Segoe UI Black" panose="020B0A02040204020203" pitchFamily="34" charset="0"/>
            <a:ea typeface="Segoe UI Black" panose="020B0A02040204020203" pitchFamily="34" charset="0"/>
          </a:endParaRPr>
        </a:p>
      </dgm:t>
    </dgm:pt>
    <dgm:pt modelId="{27655AF6-2F91-434B-B6CE-F41C5982C0EA}" type="parTrans" cxnId="{485E350B-D3F6-4788-AEF4-DF67F4F70E3C}">
      <dgm:prSet/>
      <dgm:spPr/>
      <dgm:t>
        <a:bodyPr/>
        <a:lstStyle/>
        <a:p>
          <a:endParaRPr lang="en-US"/>
        </a:p>
      </dgm:t>
    </dgm:pt>
    <dgm:pt modelId="{63C6B8A8-704B-4462-A58E-636833BFB593}" type="sibTrans" cxnId="{485E350B-D3F6-4788-AEF4-DF67F4F70E3C}">
      <dgm:prSet/>
      <dgm:spPr/>
      <dgm:t>
        <a:bodyPr/>
        <a:lstStyle/>
        <a:p>
          <a:endParaRPr lang="en-US"/>
        </a:p>
      </dgm:t>
    </dgm:pt>
    <dgm:pt modelId="{40470D42-DC5C-4E82-982C-7A02DA6169A5}">
      <dgm:prSet phldrT="[Text]"/>
      <dgm:spPr>
        <a:solidFill>
          <a:srgbClr val="003399"/>
        </a:solidFill>
      </dgm:spPr>
      <dgm:t>
        <a:bodyPr/>
        <a:lstStyle/>
        <a:p>
          <a:r>
            <a:rPr lang="en-US" dirty="0" err="1">
              <a:latin typeface="Segoe UI Black" panose="020B0A02040204020203" pitchFamily="34" charset="0"/>
              <a:ea typeface="Segoe UI Black" panose="020B0A02040204020203" pitchFamily="34" charset="0"/>
            </a:rPr>
            <a:t>Asociația</a:t>
          </a:r>
          <a:r>
            <a:rPr lang="en-US" dirty="0">
              <a:latin typeface="Segoe UI Black" panose="020B0A02040204020203" pitchFamily="34" charset="0"/>
              <a:ea typeface="Segoe UI Black" panose="020B0A02040204020203" pitchFamily="34" charset="0"/>
            </a:rPr>
            <a:t> </a:t>
          </a:r>
          <a:r>
            <a:rPr lang="en-US" dirty="0" err="1">
              <a:latin typeface="Segoe UI Black" panose="020B0A02040204020203" pitchFamily="34" charset="0"/>
              <a:ea typeface="Segoe UI Black" panose="020B0A02040204020203" pitchFamily="34" charset="0"/>
            </a:rPr>
            <a:t>Regională</a:t>
          </a:r>
          <a:r>
            <a:rPr lang="en-US" dirty="0">
              <a:latin typeface="Segoe UI Black" panose="020B0A02040204020203" pitchFamily="34" charset="0"/>
              <a:ea typeface="Segoe UI Black" panose="020B0A02040204020203" pitchFamily="34" charset="0"/>
            </a:rPr>
            <a:t> </a:t>
          </a:r>
          <a:r>
            <a:rPr lang="en-US" dirty="0" err="1">
              <a:latin typeface="Segoe UI Black" panose="020B0A02040204020203" pitchFamily="34" charset="0"/>
              <a:ea typeface="Segoe UI Black" panose="020B0A02040204020203" pitchFamily="34" charset="0"/>
            </a:rPr>
            <a:t>pentru</a:t>
          </a:r>
          <a:r>
            <a:rPr lang="en-US" dirty="0">
              <a:latin typeface="Segoe UI Black" panose="020B0A02040204020203" pitchFamily="34" charset="0"/>
              <a:ea typeface="Segoe UI Black" panose="020B0A02040204020203" pitchFamily="34" charset="0"/>
            </a:rPr>
            <a:t> </a:t>
          </a:r>
          <a:r>
            <a:rPr lang="en-US" dirty="0" err="1">
              <a:latin typeface="Segoe UI Black" panose="020B0A02040204020203" pitchFamily="34" charset="0"/>
              <a:ea typeface="Segoe UI Black" panose="020B0A02040204020203" pitchFamily="34" charset="0"/>
            </a:rPr>
            <a:t>Dezvoltare</a:t>
          </a:r>
          <a:r>
            <a:rPr lang="en-US" dirty="0">
              <a:latin typeface="Segoe UI Black" panose="020B0A02040204020203" pitchFamily="34" charset="0"/>
              <a:ea typeface="Segoe UI Black" panose="020B0A02040204020203" pitchFamily="34" charset="0"/>
            </a:rPr>
            <a:t> </a:t>
          </a:r>
          <a:r>
            <a:rPr lang="en-US" dirty="0" err="1">
              <a:latin typeface="Segoe UI Black" panose="020B0A02040204020203" pitchFamily="34" charset="0"/>
              <a:ea typeface="Segoe UI Black" panose="020B0A02040204020203" pitchFamily="34" charset="0"/>
            </a:rPr>
            <a:t>Antreprenorială</a:t>
          </a:r>
          <a:r>
            <a:rPr lang="en-US" dirty="0">
              <a:latin typeface="Segoe UI Black" panose="020B0A02040204020203" pitchFamily="34" charset="0"/>
              <a:ea typeface="Segoe UI Black" panose="020B0A02040204020203" pitchFamily="34" charset="0"/>
            </a:rPr>
            <a:t> </a:t>
          </a:r>
          <a:r>
            <a:rPr lang="en-US" dirty="0" err="1">
              <a:latin typeface="Segoe UI Black" panose="020B0A02040204020203" pitchFamily="34" charset="0"/>
              <a:ea typeface="Segoe UI Black" panose="020B0A02040204020203" pitchFamily="34" charset="0"/>
            </a:rPr>
            <a:t>Oltenia</a:t>
          </a:r>
          <a:endParaRPr lang="en-US" dirty="0">
            <a:latin typeface="Segoe UI Black" panose="020B0A02040204020203" pitchFamily="34" charset="0"/>
            <a:ea typeface="Segoe UI Black" panose="020B0A02040204020203" pitchFamily="34" charset="0"/>
          </a:endParaRPr>
        </a:p>
      </dgm:t>
    </dgm:pt>
    <dgm:pt modelId="{F53D4862-C277-4512-9969-5E6510C70F4D}" type="parTrans" cxnId="{8D8095EF-7D54-4DB7-BFF5-F7BF2F15EFB7}">
      <dgm:prSet/>
      <dgm:spPr/>
      <dgm:t>
        <a:bodyPr/>
        <a:lstStyle/>
        <a:p>
          <a:endParaRPr lang="en-US"/>
        </a:p>
      </dgm:t>
    </dgm:pt>
    <dgm:pt modelId="{396C995D-843A-4918-9C06-3A3D01496E18}" type="sibTrans" cxnId="{8D8095EF-7D54-4DB7-BFF5-F7BF2F15EFB7}">
      <dgm:prSet/>
      <dgm:spPr/>
      <dgm:t>
        <a:bodyPr/>
        <a:lstStyle/>
        <a:p>
          <a:endParaRPr lang="en-US"/>
        </a:p>
      </dgm:t>
    </dgm:pt>
    <dgm:pt modelId="{64B5D63F-98C1-4491-8876-BF3B26F19DE7}" type="pres">
      <dgm:prSet presAssocID="{A74130BC-0CC5-4993-9862-FE72FAF43C3B}" presName="linearFlow" presStyleCnt="0">
        <dgm:presLayoutVars>
          <dgm:dir/>
          <dgm:resizeHandles val="exact"/>
        </dgm:presLayoutVars>
      </dgm:prSet>
      <dgm:spPr/>
    </dgm:pt>
    <dgm:pt modelId="{E1129C12-A911-4C65-AA2B-5FF163F97BC7}" type="pres">
      <dgm:prSet presAssocID="{EC592097-90C6-4C80-AA3F-6674EA8F5147}" presName="composite" presStyleCnt="0"/>
      <dgm:spPr/>
    </dgm:pt>
    <dgm:pt modelId="{5183BEDD-1C7D-4F91-8955-6F0664E2562C}" type="pres">
      <dgm:prSet presAssocID="{EC592097-90C6-4C80-AA3F-6674EA8F5147}" presName="imgShp" presStyleLbl="fgImgPlace1" presStyleIdx="0" presStyleCnt="3"/>
      <dgm:spPr/>
    </dgm:pt>
    <dgm:pt modelId="{79210F17-9E5C-4A29-8C5E-3F5767983CBC}" type="pres">
      <dgm:prSet presAssocID="{EC592097-90C6-4C80-AA3F-6674EA8F5147}" presName="txShp" presStyleLbl="node1" presStyleIdx="0" presStyleCnt="3" custLinFactNeighborX="745" custLinFactNeighborY="2352">
        <dgm:presLayoutVars>
          <dgm:bulletEnabled val="1"/>
        </dgm:presLayoutVars>
      </dgm:prSet>
      <dgm:spPr/>
    </dgm:pt>
    <dgm:pt modelId="{3CDA54B5-0487-46FF-B097-A80E37E3DDAE}" type="pres">
      <dgm:prSet presAssocID="{F00B6677-32A5-4A6C-8721-254112153455}" presName="spacing" presStyleCnt="0"/>
      <dgm:spPr/>
    </dgm:pt>
    <dgm:pt modelId="{91E121E8-7A66-4A45-8F86-515561A76B12}" type="pres">
      <dgm:prSet presAssocID="{75AA18FA-4472-4B05-BC07-4926750172B6}" presName="composite" presStyleCnt="0"/>
      <dgm:spPr/>
    </dgm:pt>
    <dgm:pt modelId="{978319C6-B88E-4BB4-97DE-65B35632FBA6}" type="pres">
      <dgm:prSet presAssocID="{75AA18FA-4472-4B05-BC07-4926750172B6}" presName="imgShp" presStyleLbl="fgImgPlace1" presStyleIdx="1" presStyleCnt="3"/>
      <dgm:spPr/>
    </dgm:pt>
    <dgm:pt modelId="{3C574A37-D0A9-4E60-B160-5334A5549E9A}" type="pres">
      <dgm:prSet presAssocID="{75AA18FA-4472-4B05-BC07-4926750172B6}" presName="txShp" presStyleLbl="node1" presStyleIdx="1" presStyleCnt="3">
        <dgm:presLayoutVars>
          <dgm:bulletEnabled val="1"/>
        </dgm:presLayoutVars>
      </dgm:prSet>
      <dgm:spPr/>
    </dgm:pt>
    <dgm:pt modelId="{AB068173-08A9-433A-95E1-D595B9A351D9}" type="pres">
      <dgm:prSet presAssocID="{63C6B8A8-704B-4462-A58E-636833BFB593}" presName="spacing" presStyleCnt="0"/>
      <dgm:spPr/>
    </dgm:pt>
    <dgm:pt modelId="{00A5B428-1F58-4C82-A9C5-45334865551A}" type="pres">
      <dgm:prSet presAssocID="{40470D42-DC5C-4E82-982C-7A02DA6169A5}" presName="composite" presStyleCnt="0"/>
      <dgm:spPr/>
    </dgm:pt>
    <dgm:pt modelId="{2AC41841-2F80-4B80-A853-683491A84989}" type="pres">
      <dgm:prSet presAssocID="{40470D42-DC5C-4E82-982C-7A02DA6169A5}" presName="imgShp" presStyleLbl="fgImgPlace1" presStyleIdx="2" presStyleCnt="3"/>
      <dgm:spPr/>
    </dgm:pt>
    <dgm:pt modelId="{04C2F44F-7D86-44B9-AF48-A1BF246EFBCD}" type="pres">
      <dgm:prSet presAssocID="{40470D42-DC5C-4E82-982C-7A02DA6169A5}" presName="txShp" presStyleLbl="node1" presStyleIdx="2" presStyleCnt="3" custAng="0" custScaleY="100261">
        <dgm:presLayoutVars>
          <dgm:bulletEnabled val="1"/>
        </dgm:presLayoutVars>
      </dgm:prSet>
      <dgm:spPr/>
    </dgm:pt>
  </dgm:ptLst>
  <dgm:cxnLst>
    <dgm:cxn modelId="{485E350B-D3F6-4788-AEF4-DF67F4F70E3C}" srcId="{A74130BC-0CC5-4993-9862-FE72FAF43C3B}" destId="{75AA18FA-4472-4B05-BC07-4926750172B6}" srcOrd="1" destOrd="0" parTransId="{27655AF6-2F91-434B-B6CE-F41C5982C0EA}" sibTransId="{63C6B8A8-704B-4462-A58E-636833BFB593}"/>
    <dgm:cxn modelId="{2EFE954C-817B-4B37-8E1C-A63551A7789B}" type="presOf" srcId="{75AA18FA-4472-4B05-BC07-4926750172B6}" destId="{3C574A37-D0A9-4E60-B160-5334A5549E9A}" srcOrd="0" destOrd="0" presId="urn:microsoft.com/office/officeart/2005/8/layout/vList3"/>
    <dgm:cxn modelId="{1295C893-DF1A-4E9F-82DE-ACEA921FC2B2}" type="presOf" srcId="{EC592097-90C6-4C80-AA3F-6674EA8F5147}" destId="{79210F17-9E5C-4A29-8C5E-3F5767983CBC}" srcOrd="0" destOrd="0" presId="urn:microsoft.com/office/officeart/2005/8/layout/vList3"/>
    <dgm:cxn modelId="{3B8C3FAB-3F07-4645-B136-93E0C3A7099D}" srcId="{A74130BC-0CC5-4993-9862-FE72FAF43C3B}" destId="{EC592097-90C6-4C80-AA3F-6674EA8F5147}" srcOrd="0" destOrd="0" parTransId="{EA1A24DD-EEFB-4F8C-BF10-80D556113B89}" sibTransId="{F00B6677-32A5-4A6C-8721-254112153455}"/>
    <dgm:cxn modelId="{424A20E5-1863-432B-BCFE-123B4DD8980F}" type="presOf" srcId="{40470D42-DC5C-4E82-982C-7A02DA6169A5}" destId="{04C2F44F-7D86-44B9-AF48-A1BF246EFBCD}" srcOrd="0" destOrd="0" presId="urn:microsoft.com/office/officeart/2005/8/layout/vList3"/>
    <dgm:cxn modelId="{8D8095EF-7D54-4DB7-BFF5-F7BF2F15EFB7}" srcId="{A74130BC-0CC5-4993-9862-FE72FAF43C3B}" destId="{40470D42-DC5C-4E82-982C-7A02DA6169A5}" srcOrd="2" destOrd="0" parTransId="{F53D4862-C277-4512-9969-5E6510C70F4D}" sibTransId="{396C995D-843A-4918-9C06-3A3D01496E18}"/>
    <dgm:cxn modelId="{F99126F8-C60F-41B8-8B9B-BC65B32FE7D3}" type="presOf" srcId="{A74130BC-0CC5-4993-9862-FE72FAF43C3B}" destId="{64B5D63F-98C1-4491-8876-BF3B26F19DE7}" srcOrd="0" destOrd="0" presId="urn:microsoft.com/office/officeart/2005/8/layout/vList3"/>
    <dgm:cxn modelId="{74C948D8-986C-405F-9E2A-B9D3D95E57F4}" type="presParOf" srcId="{64B5D63F-98C1-4491-8876-BF3B26F19DE7}" destId="{E1129C12-A911-4C65-AA2B-5FF163F97BC7}" srcOrd="0" destOrd="0" presId="urn:microsoft.com/office/officeart/2005/8/layout/vList3"/>
    <dgm:cxn modelId="{DCCD0EE8-E5A7-4073-8F0E-0ACC085819FF}" type="presParOf" srcId="{E1129C12-A911-4C65-AA2B-5FF163F97BC7}" destId="{5183BEDD-1C7D-4F91-8955-6F0664E2562C}" srcOrd="0" destOrd="0" presId="urn:microsoft.com/office/officeart/2005/8/layout/vList3"/>
    <dgm:cxn modelId="{A7F4520D-7EBB-49F7-AB7D-897DB16D6162}" type="presParOf" srcId="{E1129C12-A911-4C65-AA2B-5FF163F97BC7}" destId="{79210F17-9E5C-4A29-8C5E-3F5767983CBC}" srcOrd="1" destOrd="0" presId="urn:microsoft.com/office/officeart/2005/8/layout/vList3"/>
    <dgm:cxn modelId="{EC06BA7D-B304-488F-A295-46C3DB125130}" type="presParOf" srcId="{64B5D63F-98C1-4491-8876-BF3B26F19DE7}" destId="{3CDA54B5-0487-46FF-B097-A80E37E3DDAE}" srcOrd="1" destOrd="0" presId="urn:microsoft.com/office/officeart/2005/8/layout/vList3"/>
    <dgm:cxn modelId="{FD999ACA-FAA7-43F0-8887-6DDA32E456C7}" type="presParOf" srcId="{64B5D63F-98C1-4491-8876-BF3B26F19DE7}" destId="{91E121E8-7A66-4A45-8F86-515561A76B12}" srcOrd="2" destOrd="0" presId="urn:microsoft.com/office/officeart/2005/8/layout/vList3"/>
    <dgm:cxn modelId="{2225B86B-95C3-4380-96B6-FC6A6EBF1DB3}" type="presParOf" srcId="{91E121E8-7A66-4A45-8F86-515561A76B12}" destId="{978319C6-B88E-4BB4-97DE-65B35632FBA6}" srcOrd="0" destOrd="0" presId="urn:microsoft.com/office/officeart/2005/8/layout/vList3"/>
    <dgm:cxn modelId="{2F7A63A6-3B13-411B-B6B2-139561673275}" type="presParOf" srcId="{91E121E8-7A66-4A45-8F86-515561A76B12}" destId="{3C574A37-D0A9-4E60-B160-5334A5549E9A}" srcOrd="1" destOrd="0" presId="urn:microsoft.com/office/officeart/2005/8/layout/vList3"/>
    <dgm:cxn modelId="{6201D99C-B6E6-4CF3-993A-31CEBC81E8B4}" type="presParOf" srcId="{64B5D63F-98C1-4491-8876-BF3B26F19DE7}" destId="{AB068173-08A9-433A-95E1-D595B9A351D9}" srcOrd="3" destOrd="0" presId="urn:microsoft.com/office/officeart/2005/8/layout/vList3"/>
    <dgm:cxn modelId="{69AB7A37-8241-4343-B85B-F363FB0C52E5}" type="presParOf" srcId="{64B5D63F-98C1-4491-8876-BF3B26F19DE7}" destId="{00A5B428-1F58-4C82-A9C5-45334865551A}" srcOrd="4" destOrd="0" presId="urn:microsoft.com/office/officeart/2005/8/layout/vList3"/>
    <dgm:cxn modelId="{9CCE304A-974C-4406-B67A-DC4FA7A3B8EE}" type="presParOf" srcId="{00A5B428-1F58-4C82-A9C5-45334865551A}" destId="{2AC41841-2F80-4B80-A853-683491A84989}" srcOrd="0" destOrd="0" presId="urn:microsoft.com/office/officeart/2005/8/layout/vList3"/>
    <dgm:cxn modelId="{B9F92D4D-070C-49D3-A73C-E096DA1D59F5}" type="presParOf" srcId="{00A5B428-1F58-4C82-A9C5-45334865551A}" destId="{04C2F44F-7D86-44B9-AF48-A1BF246EFBCD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210F17-9E5C-4A29-8C5E-3F5767983CBC}">
      <dsp:nvSpPr>
        <dsp:cNvPr id="0" name=""/>
        <dsp:cNvSpPr/>
      </dsp:nvSpPr>
      <dsp:spPr>
        <a:xfrm rot="10800000">
          <a:off x="1190646" y="24647"/>
          <a:ext cx="3633218" cy="993778"/>
        </a:xfrm>
        <a:prstGeom prst="homePlate">
          <a:avLst/>
        </a:prstGeom>
        <a:solidFill>
          <a:srgbClr val="00339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8229" tIns="68580" rIns="128016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1800" kern="1200" dirty="0">
              <a:latin typeface="Segoe UI Black" panose="020B0A02040204020203" pitchFamily="34" charset="0"/>
              <a:ea typeface="Segoe UI Black" panose="020B0A02040204020203" pitchFamily="34" charset="0"/>
            </a:rPr>
            <a:t>Secretariatul General al Guvernului</a:t>
          </a:r>
          <a:endParaRPr lang="en-US" sz="1800" kern="1200" dirty="0">
            <a:latin typeface="Segoe UI Black" panose="020B0A02040204020203" pitchFamily="34" charset="0"/>
            <a:ea typeface="Segoe UI Black" panose="020B0A02040204020203" pitchFamily="34" charset="0"/>
          </a:endParaRPr>
        </a:p>
      </dsp:txBody>
      <dsp:txXfrm rot="10800000">
        <a:off x="1439090" y="24647"/>
        <a:ext cx="3384774" cy="993778"/>
      </dsp:txXfrm>
    </dsp:sp>
    <dsp:sp modelId="{5183BEDD-1C7D-4F91-8955-6F0664E2562C}">
      <dsp:nvSpPr>
        <dsp:cNvPr id="0" name=""/>
        <dsp:cNvSpPr/>
      </dsp:nvSpPr>
      <dsp:spPr>
        <a:xfrm>
          <a:off x="666689" y="1274"/>
          <a:ext cx="993778" cy="993778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574A37-D0A9-4E60-B160-5334A5549E9A}">
      <dsp:nvSpPr>
        <dsp:cNvPr id="0" name=""/>
        <dsp:cNvSpPr/>
      </dsp:nvSpPr>
      <dsp:spPr>
        <a:xfrm rot="10800000">
          <a:off x="1163578" y="1291702"/>
          <a:ext cx="3633218" cy="993778"/>
        </a:xfrm>
        <a:prstGeom prst="homePlate">
          <a:avLst/>
        </a:prstGeom>
        <a:solidFill>
          <a:srgbClr val="00339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8229" tIns="68580" rIns="128016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1800" kern="1200" dirty="0">
              <a:latin typeface="Segoe UI Black" panose="020B0A02040204020203" pitchFamily="34" charset="0"/>
              <a:ea typeface="Segoe UI Black" panose="020B0A02040204020203" pitchFamily="34" charset="0"/>
            </a:rPr>
            <a:t>Institutul Național de Statistică</a:t>
          </a:r>
          <a:endParaRPr lang="en-US" sz="1800" kern="1200" dirty="0">
            <a:latin typeface="Segoe UI Black" panose="020B0A02040204020203" pitchFamily="34" charset="0"/>
            <a:ea typeface="Segoe UI Black" panose="020B0A02040204020203" pitchFamily="34" charset="0"/>
          </a:endParaRPr>
        </a:p>
      </dsp:txBody>
      <dsp:txXfrm rot="10800000">
        <a:off x="1412022" y="1291702"/>
        <a:ext cx="3384774" cy="993778"/>
      </dsp:txXfrm>
    </dsp:sp>
    <dsp:sp modelId="{978319C6-B88E-4BB4-97DE-65B35632FBA6}">
      <dsp:nvSpPr>
        <dsp:cNvPr id="0" name=""/>
        <dsp:cNvSpPr/>
      </dsp:nvSpPr>
      <dsp:spPr>
        <a:xfrm>
          <a:off x="666689" y="1291702"/>
          <a:ext cx="993778" cy="993778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C2F44F-7D86-44B9-AF48-A1BF246EFBCD}">
      <dsp:nvSpPr>
        <dsp:cNvPr id="0" name=""/>
        <dsp:cNvSpPr/>
      </dsp:nvSpPr>
      <dsp:spPr>
        <a:xfrm rot="10800000">
          <a:off x="1163578" y="2582131"/>
          <a:ext cx="3633218" cy="996372"/>
        </a:xfrm>
        <a:prstGeom prst="homePlate">
          <a:avLst/>
        </a:prstGeom>
        <a:solidFill>
          <a:srgbClr val="00339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8229" tIns="68580" rIns="128016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 err="1">
              <a:latin typeface="Segoe UI Black" panose="020B0A02040204020203" pitchFamily="34" charset="0"/>
              <a:ea typeface="Segoe UI Black" panose="020B0A02040204020203" pitchFamily="34" charset="0"/>
            </a:rPr>
            <a:t>Asociația</a:t>
          </a:r>
          <a:r>
            <a:rPr lang="en-US" sz="1800" kern="1200" dirty="0">
              <a:latin typeface="Segoe UI Black" panose="020B0A02040204020203" pitchFamily="34" charset="0"/>
              <a:ea typeface="Segoe UI Black" panose="020B0A02040204020203" pitchFamily="34" charset="0"/>
            </a:rPr>
            <a:t> </a:t>
          </a:r>
          <a:r>
            <a:rPr lang="en-US" sz="1800" kern="1200" dirty="0" err="1">
              <a:latin typeface="Segoe UI Black" panose="020B0A02040204020203" pitchFamily="34" charset="0"/>
              <a:ea typeface="Segoe UI Black" panose="020B0A02040204020203" pitchFamily="34" charset="0"/>
            </a:rPr>
            <a:t>Regională</a:t>
          </a:r>
          <a:r>
            <a:rPr lang="en-US" sz="1800" kern="1200" dirty="0">
              <a:latin typeface="Segoe UI Black" panose="020B0A02040204020203" pitchFamily="34" charset="0"/>
              <a:ea typeface="Segoe UI Black" panose="020B0A02040204020203" pitchFamily="34" charset="0"/>
            </a:rPr>
            <a:t> </a:t>
          </a:r>
          <a:r>
            <a:rPr lang="en-US" sz="1800" kern="1200" dirty="0" err="1">
              <a:latin typeface="Segoe UI Black" panose="020B0A02040204020203" pitchFamily="34" charset="0"/>
              <a:ea typeface="Segoe UI Black" panose="020B0A02040204020203" pitchFamily="34" charset="0"/>
            </a:rPr>
            <a:t>pentru</a:t>
          </a:r>
          <a:r>
            <a:rPr lang="en-US" sz="1800" kern="1200" dirty="0">
              <a:latin typeface="Segoe UI Black" panose="020B0A02040204020203" pitchFamily="34" charset="0"/>
              <a:ea typeface="Segoe UI Black" panose="020B0A02040204020203" pitchFamily="34" charset="0"/>
            </a:rPr>
            <a:t> </a:t>
          </a:r>
          <a:r>
            <a:rPr lang="en-US" sz="1800" kern="1200" dirty="0" err="1">
              <a:latin typeface="Segoe UI Black" panose="020B0A02040204020203" pitchFamily="34" charset="0"/>
              <a:ea typeface="Segoe UI Black" panose="020B0A02040204020203" pitchFamily="34" charset="0"/>
            </a:rPr>
            <a:t>Dezvoltare</a:t>
          </a:r>
          <a:r>
            <a:rPr lang="en-US" sz="1800" kern="1200" dirty="0">
              <a:latin typeface="Segoe UI Black" panose="020B0A02040204020203" pitchFamily="34" charset="0"/>
              <a:ea typeface="Segoe UI Black" panose="020B0A02040204020203" pitchFamily="34" charset="0"/>
            </a:rPr>
            <a:t> </a:t>
          </a:r>
          <a:r>
            <a:rPr lang="en-US" sz="1800" kern="1200" dirty="0" err="1">
              <a:latin typeface="Segoe UI Black" panose="020B0A02040204020203" pitchFamily="34" charset="0"/>
              <a:ea typeface="Segoe UI Black" panose="020B0A02040204020203" pitchFamily="34" charset="0"/>
            </a:rPr>
            <a:t>Antreprenorială</a:t>
          </a:r>
          <a:r>
            <a:rPr lang="en-US" sz="1800" kern="1200" dirty="0">
              <a:latin typeface="Segoe UI Black" panose="020B0A02040204020203" pitchFamily="34" charset="0"/>
              <a:ea typeface="Segoe UI Black" panose="020B0A02040204020203" pitchFamily="34" charset="0"/>
            </a:rPr>
            <a:t> </a:t>
          </a:r>
          <a:r>
            <a:rPr lang="en-US" sz="1800" kern="1200" dirty="0" err="1">
              <a:latin typeface="Segoe UI Black" panose="020B0A02040204020203" pitchFamily="34" charset="0"/>
              <a:ea typeface="Segoe UI Black" panose="020B0A02040204020203" pitchFamily="34" charset="0"/>
            </a:rPr>
            <a:t>Oltenia</a:t>
          </a:r>
          <a:endParaRPr lang="en-US" sz="1800" kern="1200" dirty="0">
            <a:latin typeface="Segoe UI Black" panose="020B0A02040204020203" pitchFamily="34" charset="0"/>
            <a:ea typeface="Segoe UI Black" panose="020B0A02040204020203" pitchFamily="34" charset="0"/>
          </a:endParaRPr>
        </a:p>
      </dsp:txBody>
      <dsp:txXfrm rot="10800000">
        <a:off x="1412671" y="2582131"/>
        <a:ext cx="3384125" cy="996372"/>
      </dsp:txXfrm>
    </dsp:sp>
    <dsp:sp modelId="{2AC41841-2F80-4B80-A853-683491A84989}">
      <dsp:nvSpPr>
        <dsp:cNvPr id="0" name=""/>
        <dsp:cNvSpPr/>
      </dsp:nvSpPr>
      <dsp:spPr>
        <a:xfrm>
          <a:off x="666689" y="2583428"/>
          <a:ext cx="993778" cy="993778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8FC5F1-70DA-42E3-A39A-16F24F74764A}" type="datetimeFigureOut">
              <a:rPr lang="en-US" smtClean="0"/>
              <a:t>7/26/2022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E5E86D-2BC8-4A58-A5A0-6E1AA3E76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9970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F4C584-F56F-42FB-8F8F-6ED9164BC42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7469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F4C584-F56F-42FB-8F8F-6ED9164BC42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5867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F4C584-F56F-42FB-8F8F-6ED9164BC42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7954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F4C584-F56F-42FB-8F8F-6ED9164BC42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394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F4C584-F56F-42FB-8F8F-6ED9164BC42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7688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F4C584-F56F-42FB-8F8F-6ED9164BC42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7305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F4C584-F56F-42FB-8F8F-6ED9164BC42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8178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F4C584-F56F-42FB-8F8F-6ED9164BC42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6279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EF1EA-7F64-4A2E-95C5-EC42C1B7ED89}" type="datetimeFigureOut">
              <a:rPr lang="en-US" smtClean="0"/>
              <a:t>7/26/2022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681C9-F741-4E99-ACA6-F2DB5EF57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865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EF1EA-7F64-4A2E-95C5-EC42C1B7ED89}" type="datetimeFigureOut">
              <a:rPr lang="en-US" smtClean="0"/>
              <a:t>7/26/2022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681C9-F741-4E99-ACA6-F2DB5EF57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275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EF1EA-7F64-4A2E-95C5-EC42C1B7ED89}" type="datetimeFigureOut">
              <a:rPr lang="en-US" smtClean="0"/>
              <a:t>7/26/2022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681C9-F741-4E99-ACA6-F2DB5EF57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142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EF1EA-7F64-4A2E-95C5-EC42C1B7ED89}" type="datetimeFigureOut">
              <a:rPr lang="en-US" smtClean="0"/>
              <a:t>7/26/2022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681C9-F741-4E99-ACA6-F2DB5EF57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133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EF1EA-7F64-4A2E-95C5-EC42C1B7ED89}" type="datetimeFigureOut">
              <a:rPr lang="en-US" smtClean="0"/>
              <a:t>7/26/2022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681C9-F741-4E99-ACA6-F2DB5EF57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312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EF1EA-7F64-4A2E-95C5-EC42C1B7ED89}" type="datetimeFigureOut">
              <a:rPr lang="en-US" smtClean="0"/>
              <a:t>7/26/2022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681C9-F741-4E99-ACA6-F2DB5EF57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91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EF1EA-7F64-4A2E-95C5-EC42C1B7ED89}" type="datetimeFigureOut">
              <a:rPr lang="en-US" smtClean="0"/>
              <a:t>7/26/2022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681C9-F741-4E99-ACA6-F2DB5EF57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844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EF1EA-7F64-4A2E-95C5-EC42C1B7ED89}" type="datetimeFigureOut">
              <a:rPr lang="en-US" smtClean="0"/>
              <a:t>7/26/2022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681C9-F741-4E99-ACA6-F2DB5EF57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458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EF1EA-7F64-4A2E-95C5-EC42C1B7ED89}" type="datetimeFigureOut">
              <a:rPr lang="en-US" smtClean="0"/>
              <a:t>7/26/2022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681C9-F741-4E99-ACA6-F2DB5EF57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22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EF1EA-7F64-4A2E-95C5-EC42C1B7ED89}" type="datetimeFigureOut">
              <a:rPr lang="en-US" smtClean="0"/>
              <a:t>7/26/2022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681C9-F741-4E99-ACA6-F2DB5EF57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675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EF1EA-7F64-4A2E-95C5-EC42C1B7ED89}" type="datetimeFigureOut">
              <a:rPr lang="en-US" smtClean="0"/>
              <a:t>7/26/2022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681C9-F741-4E99-ACA6-F2DB5EF57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107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5EF1EA-7F64-4A2E-95C5-EC42C1B7ED89}" type="datetimeFigureOut">
              <a:rPr lang="en-US" smtClean="0"/>
              <a:t>7/26/2022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681C9-F741-4E99-ACA6-F2DB5EF57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181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4.png"/><Relationship Id="rId7" Type="http://schemas.openxmlformats.org/officeDocument/2006/relationships/diagramLayout" Target="../diagrams/layout1.xml"/><Relationship Id="rId12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.xml"/><Relationship Id="rId11" Type="http://schemas.openxmlformats.org/officeDocument/2006/relationships/image" Target="../media/image7.jpeg"/><Relationship Id="rId5" Type="http://schemas.openxmlformats.org/officeDocument/2006/relationships/image" Target="../media/image6.png"/><Relationship Id="rId10" Type="http://schemas.microsoft.com/office/2007/relationships/diagramDrawing" Target="../diagrams/drawing1.xml"/><Relationship Id="rId4" Type="http://schemas.openxmlformats.org/officeDocument/2006/relationships/image" Target="../media/image5.png"/><Relationship Id="rId9" Type="http://schemas.openxmlformats.org/officeDocument/2006/relationships/diagramColors" Target="../diagrams/colors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hyperlink" Target="http://agregator.romania-durabila.gov.ro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omania-durabila.gov.ro/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odsustenabilitate.gov.ro/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9A22C471-FC36-4394-99F5-E4B8A812830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57" r="29280" b="56515"/>
          <a:stretch/>
        </p:blipFill>
        <p:spPr>
          <a:xfrm>
            <a:off x="9252344" y="3766843"/>
            <a:ext cx="2993080" cy="310978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" name="Group 3">
            <a:extLst>
              <a:ext uri="{FF2B5EF4-FFF2-40B4-BE49-F238E27FC236}">
                <a16:creationId xmlns:a16="http://schemas.microsoft.com/office/drawing/2014/main" id="{9F236532-7873-4C3D-BE59-13839C0EFA24}"/>
              </a:ext>
            </a:extLst>
          </p:cNvPr>
          <p:cNvGrpSpPr>
            <a:grpSpLocks/>
          </p:cNvGrpSpPr>
          <p:nvPr/>
        </p:nvGrpSpPr>
        <p:grpSpPr bwMode="auto">
          <a:xfrm>
            <a:off x="-2565" y="0"/>
            <a:ext cx="196770" cy="6858000"/>
            <a:chOff x="0" y="0"/>
            <a:chExt cx="402336" cy="6781288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C95FFA7-C351-4AA8-8750-C28DC9F1D78C}"/>
                </a:ext>
              </a:extLst>
            </p:cNvPr>
            <p:cNvSpPr/>
            <p:nvPr/>
          </p:nvSpPr>
          <p:spPr>
            <a:xfrm>
              <a:off x="0" y="0"/>
              <a:ext cx="402336" cy="401854"/>
            </a:xfrm>
            <a:prstGeom prst="rect">
              <a:avLst/>
            </a:prstGeom>
            <a:solidFill>
              <a:srgbClr val="EB1C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44FD9E7-CDE3-4E61-8893-9A0395071958}"/>
                </a:ext>
              </a:extLst>
            </p:cNvPr>
            <p:cNvSpPr/>
            <p:nvPr/>
          </p:nvSpPr>
          <p:spPr>
            <a:xfrm>
              <a:off x="0" y="401854"/>
              <a:ext cx="402336" cy="403424"/>
            </a:xfrm>
            <a:prstGeom prst="rect">
              <a:avLst/>
            </a:prstGeom>
            <a:solidFill>
              <a:srgbClr val="D3A0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B27F667-D6F1-4988-B34C-CB38BC59EDD9}"/>
                </a:ext>
              </a:extLst>
            </p:cNvPr>
            <p:cNvSpPr/>
            <p:nvPr/>
          </p:nvSpPr>
          <p:spPr>
            <a:xfrm>
              <a:off x="0" y="1601137"/>
              <a:ext cx="402336" cy="403424"/>
            </a:xfrm>
            <a:prstGeom prst="rect">
              <a:avLst/>
            </a:prstGeom>
            <a:solidFill>
              <a:srgbClr val="EF40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7F66B19-3929-4A0B-8A2D-92F46DD1B148}"/>
                </a:ext>
              </a:extLst>
            </p:cNvPr>
            <p:cNvSpPr/>
            <p:nvPr/>
          </p:nvSpPr>
          <p:spPr>
            <a:xfrm>
              <a:off x="0" y="805278"/>
              <a:ext cx="402336" cy="401854"/>
            </a:xfrm>
            <a:prstGeom prst="rect">
              <a:avLst/>
            </a:prstGeom>
            <a:solidFill>
              <a:srgbClr val="279B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F0830F4-8C04-452E-9BBA-8997269ABD16}"/>
                </a:ext>
              </a:extLst>
            </p:cNvPr>
            <p:cNvSpPr/>
            <p:nvPr/>
          </p:nvSpPr>
          <p:spPr>
            <a:xfrm>
              <a:off x="0" y="1199283"/>
              <a:ext cx="402336" cy="401854"/>
            </a:xfrm>
            <a:prstGeom prst="rect">
              <a:avLst/>
            </a:prstGeom>
            <a:solidFill>
              <a:srgbClr val="C31F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2B540E9-EE6F-4377-87BC-8AB8E32F80F2}"/>
                </a:ext>
              </a:extLst>
            </p:cNvPr>
            <p:cNvSpPr/>
            <p:nvPr/>
          </p:nvSpPr>
          <p:spPr>
            <a:xfrm>
              <a:off x="0" y="2004562"/>
              <a:ext cx="402336" cy="401854"/>
            </a:xfrm>
            <a:prstGeom prst="rect">
              <a:avLst/>
            </a:prstGeom>
            <a:solidFill>
              <a:srgbClr val="00AE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3900202-533A-4BB0-A698-1504426D37C7}"/>
                </a:ext>
              </a:extLst>
            </p:cNvPr>
            <p:cNvSpPr/>
            <p:nvPr/>
          </p:nvSpPr>
          <p:spPr>
            <a:xfrm>
              <a:off x="0" y="2398567"/>
              <a:ext cx="402336" cy="403424"/>
            </a:xfrm>
            <a:prstGeom prst="rect">
              <a:avLst/>
            </a:prstGeom>
            <a:solidFill>
              <a:srgbClr val="FDB7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F8B3CDE-BD95-4E82-8230-47B97C568E8B}"/>
                </a:ext>
              </a:extLst>
            </p:cNvPr>
            <p:cNvSpPr/>
            <p:nvPr/>
          </p:nvSpPr>
          <p:spPr>
            <a:xfrm>
              <a:off x="0" y="2801991"/>
              <a:ext cx="402336" cy="401854"/>
            </a:xfrm>
            <a:prstGeom prst="rect">
              <a:avLst/>
            </a:prstGeom>
            <a:solidFill>
              <a:srgbClr val="8F18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4A65F65-E408-474A-BBF5-724C2A1CAA14}"/>
                </a:ext>
              </a:extLst>
            </p:cNvPr>
            <p:cNvSpPr/>
            <p:nvPr/>
          </p:nvSpPr>
          <p:spPr>
            <a:xfrm>
              <a:off x="0" y="3195996"/>
              <a:ext cx="402336" cy="401854"/>
            </a:xfrm>
            <a:prstGeom prst="rect">
              <a:avLst/>
            </a:prstGeom>
            <a:solidFill>
              <a:srgbClr val="F36D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BAC1644-C61B-4FE6-BFB9-CB63D26D3CF9}"/>
                </a:ext>
              </a:extLst>
            </p:cNvPr>
            <p:cNvSpPr/>
            <p:nvPr/>
          </p:nvSpPr>
          <p:spPr>
            <a:xfrm>
              <a:off x="0" y="4387431"/>
              <a:ext cx="402336" cy="403423"/>
            </a:xfrm>
            <a:prstGeom prst="rect">
              <a:avLst/>
            </a:prstGeom>
            <a:solidFill>
              <a:srgbClr val="CF8D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C7B697F0-FC7F-441F-91AF-6DF1CFEF2C0B}"/>
                </a:ext>
              </a:extLst>
            </p:cNvPr>
            <p:cNvSpPr/>
            <p:nvPr/>
          </p:nvSpPr>
          <p:spPr>
            <a:xfrm>
              <a:off x="0" y="3597850"/>
              <a:ext cx="402336" cy="403424"/>
            </a:xfrm>
            <a:prstGeom prst="rect">
              <a:avLst/>
            </a:prstGeom>
            <a:solidFill>
              <a:srgbClr val="E114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3DA0B821-E8EA-49F6-9312-BF7642871532}"/>
                </a:ext>
              </a:extLst>
            </p:cNvPr>
            <p:cNvSpPr/>
            <p:nvPr/>
          </p:nvSpPr>
          <p:spPr>
            <a:xfrm>
              <a:off x="0" y="3993425"/>
              <a:ext cx="402336" cy="401854"/>
            </a:xfrm>
            <a:prstGeom prst="rect">
              <a:avLst/>
            </a:prstGeom>
            <a:solidFill>
              <a:srgbClr val="F99D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3AA4672F-5F57-4C0E-9F30-E0B65D71E6D8}"/>
                </a:ext>
              </a:extLst>
            </p:cNvPr>
            <p:cNvSpPr/>
            <p:nvPr/>
          </p:nvSpPr>
          <p:spPr>
            <a:xfrm>
              <a:off x="0" y="4783006"/>
              <a:ext cx="402336" cy="401854"/>
            </a:xfrm>
            <a:prstGeom prst="rect">
              <a:avLst/>
            </a:prstGeom>
            <a:solidFill>
              <a:srgbClr val="4877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4F1FFF6-DEB7-446C-A5BE-202D4A90AE22}"/>
                </a:ext>
              </a:extLst>
            </p:cNvPr>
            <p:cNvSpPr/>
            <p:nvPr/>
          </p:nvSpPr>
          <p:spPr>
            <a:xfrm>
              <a:off x="0" y="5183290"/>
              <a:ext cx="402336" cy="401854"/>
            </a:xfrm>
            <a:prstGeom prst="rect">
              <a:avLst/>
            </a:prstGeom>
            <a:solidFill>
              <a:srgbClr val="007D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04E7CFC7-93FE-4AEE-A02A-78E6FA623931}"/>
                </a:ext>
              </a:extLst>
            </p:cNvPr>
            <p:cNvSpPr/>
            <p:nvPr/>
          </p:nvSpPr>
          <p:spPr>
            <a:xfrm>
              <a:off x="0" y="5583575"/>
              <a:ext cx="402336" cy="401854"/>
            </a:xfrm>
            <a:prstGeom prst="rect">
              <a:avLst/>
            </a:prstGeom>
            <a:solidFill>
              <a:srgbClr val="3EB0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1345D99-9451-4472-902C-564A60E67841}"/>
                </a:ext>
              </a:extLst>
            </p:cNvPr>
            <p:cNvSpPr/>
            <p:nvPr/>
          </p:nvSpPr>
          <p:spPr>
            <a:xfrm>
              <a:off x="0" y="5979150"/>
              <a:ext cx="402336" cy="401854"/>
            </a:xfrm>
            <a:prstGeom prst="rect">
              <a:avLst/>
            </a:prstGeom>
            <a:solidFill>
              <a:srgbClr val="0255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F2C14464-8EB8-4EB2-933F-B2C29A08CBDC}"/>
                </a:ext>
              </a:extLst>
            </p:cNvPr>
            <p:cNvSpPr/>
            <p:nvPr/>
          </p:nvSpPr>
          <p:spPr>
            <a:xfrm>
              <a:off x="0" y="6379434"/>
              <a:ext cx="402336" cy="401854"/>
            </a:xfrm>
            <a:prstGeom prst="rect">
              <a:avLst/>
            </a:prstGeom>
            <a:solidFill>
              <a:srgbClr val="1836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4" name="Subtitle 2">
            <a:extLst>
              <a:ext uri="{FF2B5EF4-FFF2-40B4-BE49-F238E27FC236}">
                <a16:creationId xmlns:a16="http://schemas.microsoft.com/office/drawing/2014/main" id="{73A3264F-0D1F-41FF-9961-372569EB0731}"/>
              </a:ext>
            </a:extLst>
          </p:cNvPr>
          <p:cNvSpPr txBox="1">
            <a:spLocks/>
          </p:cNvSpPr>
          <p:nvPr/>
        </p:nvSpPr>
        <p:spPr bwMode="auto">
          <a:xfrm>
            <a:off x="1319871" y="2660492"/>
            <a:ext cx="8893804" cy="752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ts val="0"/>
              </a:spcBef>
              <a:buNone/>
            </a:pPr>
            <a:r>
              <a:rPr lang="ro-RO" altLang="en-US" sz="2000" b="1" dirty="0">
                <a:solidFill>
                  <a:srgbClr val="CE1126"/>
                </a:solidFill>
                <a:latin typeface="Segoe UI Semibold" panose="020B0702040204020203" pitchFamily="34" charset="0"/>
                <a:ea typeface="Cambria Math" panose="02040503050406030204" pitchFamily="18" charset="0"/>
                <a:cs typeface="Segoe UI Semibold" panose="020B0702040204020203" pitchFamily="34" charset="0"/>
              </a:rPr>
              <a:t>Dezvoltarea cadrului strategic și instituțional pentru implementarea Strategiei Naționale pentru Dezvoltarea Durabilă a României 2030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73A3264F-0D1F-41FF-9961-372569EB0731}"/>
              </a:ext>
            </a:extLst>
          </p:cNvPr>
          <p:cNvSpPr txBox="1">
            <a:spLocks/>
          </p:cNvSpPr>
          <p:nvPr/>
        </p:nvSpPr>
        <p:spPr bwMode="auto">
          <a:xfrm>
            <a:off x="1409092" y="4946833"/>
            <a:ext cx="6423066" cy="71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buNone/>
            </a:pPr>
            <a:r>
              <a:rPr lang="ro-RO" altLang="en-US" dirty="0">
                <a:solidFill>
                  <a:srgbClr val="1B458F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Ileana Luminița BĂLĂLĂU</a:t>
            </a:r>
            <a:endParaRPr lang="en-US" altLang="en-US" b="1" dirty="0">
              <a:solidFill>
                <a:srgbClr val="1B458F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pPr>
              <a:buNone/>
            </a:pPr>
            <a:r>
              <a:rPr lang="ro-RO" altLang="en-US" sz="20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Manager Proiect</a:t>
            </a:r>
            <a:endParaRPr lang="en-US" altLang="en-US" sz="2000" b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26" name="Group 3">
            <a:extLst>
              <a:ext uri="{FF2B5EF4-FFF2-40B4-BE49-F238E27FC236}">
                <a16:creationId xmlns:a16="http://schemas.microsoft.com/office/drawing/2014/main" id="{9F236532-7873-4C3D-BE59-13839C0EFA24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3455430" y="2519357"/>
            <a:ext cx="36000" cy="4176000"/>
            <a:chOff x="0" y="0"/>
            <a:chExt cx="402336" cy="6781288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0C95FFA7-C351-4AA8-8750-C28DC9F1D78C}"/>
                </a:ext>
              </a:extLst>
            </p:cNvPr>
            <p:cNvSpPr/>
            <p:nvPr/>
          </p:nvSpPr>
          <p:spPr>
            <a:xfrm>
              <a:off x="0" y="0"/>
              <a:ext cx="402336" cy="401854"/>
            </a:xfrm>
            <a:prstGeom prst="rect">
              <a:avLst/>
            </a:prstGeom>
            <a:solidFill>
              <a:srgbClr val="EB1C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344FD9E7-CDE3-4E61-8893-9A0395071958}"/>
                </a:ext>
              </a:extLst>
            </p:cNvPr>
            <p:cNvSpPr/>
            <p:nvPr/>
          </p:nvSpPr>
          <p:spPr>
            <a:xfrm>
              <a:off x="0" y="401854"/>
              <a:ext cx="402336" cy="403424"/>
            </a:xfrm>
            <a:prstGeom prst="rect">
              <a:avLst/>
            </a:prstGeom>
            <a:solidFill>
              <a:srgbClr val="D3A0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1B27F667-D6F1-4988-B34C-CB38BC59EDD9}"/>
                </a:ext>
              </a:extLst>
            </p:cNvPr>
            <p:cNvSpPr/>
            <p:nvPr/>
          </p:nvSpPr>
          <p:spPr>
            <a:xfrm>
              <a:off x="0" y="1601137"/>
              <a:ext cx="402336" cy="403424"/>
            </a:xfrm>
            <a:prstGeom prst="rect">
              <a:avLst/>
            </a:prstGeom>
            <a:solidFill>
              <a:srgbClr val="EF40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7F66B19-3929-4A0B-8A2D-92F46DD1B148}"/>
                </a:ext>
              </a:extLst>
            </p:cNvPr>
            <p:cNvSpPr/>
            <p:nvPr/>
          </p:nvSpPr>
          <p:spPr>
            <a:xfrm>
              <a:off x="0" y="805278"/>
              <a:ext cx="402336" cy="401854"/>
            </a:xfrm>
            <a:prstGeom prst="rect">
              <a:avLst/>
            </a:prstGeom>
            <a:solidFill>
              <a:srgbClr val="279B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3F0830F4-8C04-452E-9BBA-8997269ABD16}"/>
                </a:ext>
              </a:extLst>
            </p:cNvPr>
            <p:cNvSpPr/>
            <p:nvPr/>
          </p:nvSpPr>
          <p:spPr>
            <a:xfrm>
              <a:off x="0" y="1199283"/>
              <a:ext cx="402336" cy="401854"/>
            </a:xfrm>
            <a:prstGeom prst="rect">
              <a:avLst/>
            </a:prstGeom>
            <a:solidFill>
              <a:srgbClr val="C31F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12B540E9-EE6F-4377-87BC-8AB8E32F80F2}"/>
                </a:ext>
              </a:extLst>
            </p:cNvPr>
            <p:cNvSpPr/>
            <p:nvPr/>
          </p:nvSpPr>
          <p:spPr>
            <a:xfrm>
              <a:off x="0" y="2004562"/>
              <a:ext cx="402336" cy="401854"/>
            </a:xfrm>
            <a:prstGeom prst="rect">
              <a:avLst/>
            </a:prstGeom>
            <a:solidFill>
              <a:srgbClr val="00AE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E3900202-533A-4BB0-A698-1504426D37C7}"/>
                </a:ext>
              </a:extLst>
            </p:cNvPr>
            <p:cNvSpPr/>
            <p:nvPr/>
          </p:nvSpPr>
          <p:spPr>
            <a:xfrm>
              <a:off x="0" y="2398567"/>
              <a:ext cx="402336" cy="403424"/>
            </a:xfrm>
            <a:prstGeom prst="rect">
              <a:avLst/>
            </a:prstGeom>
            <a:solidFill>
              <a:srgbClr val="FDB7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FF8B3CDE-BD95-4E82-8230-47B97C568E8B}"/>
                </a:ext>
              </a:extLst>
            </p:cNvPr>
            <p:cNvSpPr/>
            <p:nvPr/>
          </p:nvSpPr>
          <p:spPr>
            <a:xfrm>
              <a:off x="0" y="2801991"/>
              <a:ext cx="402336" cy="401854"/>
            </a:xfrm>
            <a:prstGeom prst="rect">
              <a:avLst/>
            </a:prstGeom>
            <a:solidFill>
              <a:srgbClr val="8F18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34A65F65-E408-474A-BBF5-724C2A1CAA14}"/>
                </a:ext>
              </a:extLst>
            </p:cNvPr>
            <p:cNvSpPr/>
            <p:nvPr/>
          </p:nvSpPr>
          <p:spPr>
            <a:xfrm>
              <a:off x="0" y="3195996"/>
              <a:ext cx="402336" cy="401854"/>
            </a:xfrm>
            <a:prstGeom prst="rect">
              <a:avLst/>
            </a:prstGeom>
            <a:solidFill>
              <a:srgbClr val="F36D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2BAC1644-C61B-4FE6-BFB9-CB63D26D3CF9}"/>
                </a:ext>
              </a:extLst>
            </p:cNvPr>
            <p:cNvSpPr/>
            <p:nvPr/>
          </p:nvSpPr>
          <p:spPr>
            <a:xfrm>
              <a:off x="0" y="4387431"/>
              <a:ext cx="402336" cy="403423"/>
            </a:xfrm>
            <a:prstGeom prst="rect">
              <a:avLst/>
            </a:prstGeom>
            <a:solidFill>
              <a:srgbClr val="CF8D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C7B697F0-FC7F-441F-91AF-6DF1CFEF2C0B}"/>
                </a:ext>
              </a:extLst>
            </p:cNvPr>
            <p:cNvSpPr/>
            <p:nvPr/>
          </p:nvSpPr>
          <p:spPr>
            <a:xfrm>
              <a:off x="0" y="3597850"/>
              <a:ext cx="402336" cy="403424"/>
            </a:xfrm>
            <a:prstGeom prst="rect">
              <a:avLst/>
            </a:prstGeom>
            <a:solidFill>
              <a:srgbClr val="E114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3DA0B821-E8EA-49F6-9312-BF7642871532}"/>
                </a:ext>
              </a:extLst>
            </p:cNvPr>
            <p:cNvSpPr/>
            <p:nvPr/>
          </p:nvSpPr>
          <p:spPr>
            <a:xfrm>
              <a:off x="0" y="3993425"/>
              <a:ext cx="402336" cy="401854"/>
            </a:xfrm>
            <a:prstGeom prst="rect">
              <a:avLst/>
            </a:prstGeom>
            <a:solidFill>
              <a:srgbClr val="F99D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3AA4672F-5F57-4C0E-9F30-E0B65D71E6D8}"/>
                </a:ext>
              </a:extLst>
            </p:cNvPr>
            <p:cNvSpPr/>
            <p:nvPr/>
          </p:nvSpPr>
          <p:spPr>
            <a:xfrm>
              <a:off x="0" y="4783006"/>
              <a:ext cx="402336" cy="401854"/>
            </a:xfrm>
            <a:prstGeom prst="rect">
              <a:avLst/>
            </a:prstGeom>
            <a:solidFill>
              <a:srgbClr val="4877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D4F1FFF6-DEB7-446C-A5BE-202D4A90AE22}"/>
                </a:ext>
              </a:extLst>
            </p:cNvPr>
            <p:cNvSpPr/>
            <p:nvPr/>
          </p:nvSpPr>
          <p:spPr>
            <a:xfrm>
              <a:off x="0" y="5183290"/>
              <a:ext cx="402336" cy="401854"/>
            </a:xfrm>
            <a:prstGeom prst="rect">
              <a:avLst/>
            </a:prstGeom>
            <a:solidFill>
              <a:srgbClr val="007D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04E7CFC7-93FE-4AEE-A02A-78E6FA623931}"/>
                </a:ext>
              </a:extLst>
            </p:cNvPr>
            <p:cNvSpPr/>
            <p:nvPr/>
          </p:nvSpPr>
          <p:spPr>
            <a:xfrm>
              <a:off x="0" y="5583575"/>
              <a:ext cx="402336" cy="401854"/>
            </a:xfrm>
            <a:prstGeom prst="rect">
              <a:avLst/>
            </a:prstGeom>
            <a:solidFill>
              <a:srgbClr val="3EB0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C1345D99-9451-4472-902C-564A60E67841}"/>
                </a:ext>
              </a:extLst>
            </p:cNvPr>
            <p:cNvSpPr/>
            <p:nvPr/>
          </p:nvSpPr>
          <p:spPr>
            <a:xfrm>
              <a:off x="0" y="5979150"/>
              <a:ext cx="402336" cy="401854"/>
            </a:xfrm>
            <a:prstGeom prst="rect">
              <a:avLst/>
            </a:prstGeom>
            <a:solidFill>
              <a:srgbClr val="0255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F2C14464-8EB8-4EB2-933F-B2C29A08CBDC}"/>
                </a:ext>
              </a:extLst>
            </p:cNvPr>
            <p:cNvSpPr/>
            <p:nvPr/>
          </p:nvSpPr>
          <p:spPr>
            <a:xfrm>
              <a:off x="0" y="6379434"/>
              <a:ext cx="402336" cy="401854"/>
            </a:xfrm>
            <a:prstGeom prst="rect">
              <a:avLst/>
            </a:prstGeom>
            <a:solidFill>
              <a:srgbClr val="1836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48" name="Subtitle 2">
            <a:extLst>
              <a:ext uri="{FF2B5EF4-FFF2-40B4-BE49-F238E27FC236}">
                <a16:creationId xmlns:a16="http://schemas.microsoft.com/office/drawing/2014/main" id="{73A3264F-0D1F-41FF-9961-372569EB0731}"/>
              </a:ext>
            </a:extLst>
          </p:cNvPr>
          <p:cNvSpPr txBox="1">
            <a:spLocks/>
          </p:cNvSpPr>
          <p:nvPr/>
        </p:nvSpPr>
        <p:spPr bwMode="auto">
          <a:xfrm>
            <a:off x="1334456" y="3500440"/>
            <a:ext cx="9172517" cy="809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ts val="0"/>
              </a:spcBef>
              <a:buNone/>
            </a:pPr>
            <a:r>
              <a:rPr lang="en-US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bold" panose="020B0702040204020203" pitchFamily="34" charset="0"/>
                <a:ea typeface="Cambria Math" panose="02040503050406030204" pitchFamily="18" charset="0"/>
                <a:cs typeface="Segoe UI Semibold" panose="020B0702040204020203" pitchFamily="34" charset="0"/>
              </a:rPr>
              <a:t>Workshop </a:t>
            </a:r>
            <a:r>
              <a:rPr lang="en-US" altLang="en-US" sz="18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 Semibold" panose="020B0702040204020203" pitchFamily="34" charset="0"/>
                <a:ea typeface="Cambria Math" panose="02040503050406030204" pitchFamily="18" charset="0"/>
                <a:cs typeface="Segoe UI Semibold" panose="020B0702040204020203" pitchFamily="34" charset="0"/>
              </a:rPr>
              <a:t>național</a:t>
            </a:r>
            <a:r>
              <a:rPr lang="en-US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bold" panose="020B0702040204020203" pitchFamily="34" charset="0"/>
                <a:ea typeface="Cambria Math" panose="02040503050406030204" pitchFamily="18" charset="0"/>
                <a:cs typeface="Segoe UI Semibold" panose="020B0702040204020203" pitchFamily="34" charset="0"/>
              </a:rPr>
              <a:t> de </a:t>
            </a:r>
            <a:r>
              <a:rPr lang="en-US" altLang="en-US" sz="18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 Semibold" panose="020B0702040204020203" pitchFamily="34" charset="0"/>
                <a:ea typeface="Cambria Math" panose="02040503050406030204" pitchFamily="18" charset="0"/>
                <a:cs typeface="Segoe UI Semibold" panose="020B0702040204020203" pitchFamily="34" charset="0"/>
              </a:rPr>
              <a:t>consultare</a:t>
            </a:r>
            <a:r>
              <a:rPr lang="en-US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bold" panose="020B0702040204020203" pitchFamily="34" charset="0"/>
                <a:ea typeface="Cambria Math" panose="02040503050406030204" pitchFamily="18" charset="0"/>
                <a:cs typeface="Segoe UI Semibold" panose="020B0702040204020203" pitchFamily="34" charset="0"/>
              </a:rPr>
              <a:t> cu </a:t>
            </a:r>
            <a:r>
              <a:rPr lang="en-US" altLang="en-US" sz="18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 Semibold" panose="020B0702040204020203" pitchFamily="34" charset="0"/>
                <a:ea typeface="Cambria Math" panose="02040503050406030204" pitchFamily="18" charset="0"/>
                <a:cs typeface="Segoe UI Semibold" panose="020B0702040204020203" pitchFamily="34" charset="0"/>
              </a:rPr>
              <a:t>factorii</a:t>
            </a:r>
            <a:r>
              <a:rPr lang="en-US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bold" panose="020B0702040204020203" pitchFamily="34" charset="0"/>
                <a:ea typeface="Cambria Math" panose="02040503050406030204" pitchFamily="18" charset="0"/>
                <a:cs typeface="Segoe UI Semibold" panose="020B0702040204020203" pitchFamily="34" charset="0"/>
              </a:rPr>
              <a:t> </a:t>
            </a:r>
            <a:r>
              <a:rPr lang="en-US" altLang="en-US" sz="18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 Semibold" panose="020B0702040204020203" pitchFamily="34" charset="0"/>
                <a:ea typeface="Cambria Math" panose="02040503050406030204" pitchFamily="18" charset="0"/>
                <a:cs typeface="Segoe UI Semibold" panose="020B0702040204020203" pitchFamily="34" charset="0"/>
              </a:rPr>
              <a:t>implicați</a:t>
            </a:r>
            <a:r>
              <a:rPr lang="ro-RO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bold" panose="020B0702040204020203" pitchFamily="34" charset="0"/>
                <a:ea typeface="Cambria Math" panose="02040503050406030204" pitchFamily="18" charset="0"/>
                <a:cs typeface="Segoe UI Semibold" panose="020B0702040204020203" pitchFamily="34" charset="0"/>
              </a:rPr>
              <a:t> </a:t>
            </a:r>
            <a:r>
              <a:rPr lang="en-US" altLang="en-US" sz="18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 Semibold" panose="020B0702040204020203" pitchFamily="34" charset="0"/>
                <a:ea typeface="Cambria Math" panose="02040503050406030204" pitchFamily="18" charset="0"/>
                <a:cs typeface="Segoe UI Semibold" panose="020B0702040204020203" pitchFamily="34" charset="0"/>
              </a:rPr>
              <a:t>în</a:t>
            </a:r>
            <a:r>
              <a:rPr lang="en-US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bold" panose="020B0702040204020203" pitchFamily="34" charset="0"/>
                <a:ea typeface="Cambria Math" panose="02040503050406030204" pitchFamily="18" charset="0"/>
                <a:cs typeface="Segoe UI Semibold" panose="020B0702040204020203" pitchFamily="34" charset="0"/>
              </a:rPr>
              <a:t> </a:t>
            </a:r>
            <a:r>
              <a:rPr lang="en-US" altLang="en-US" sz="18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 Semibold" panose="020B0702040204020203" pitchFamily="34" charset="0"/>
                <a:ea typeface="Cambria Math" panose="02040503050406030204" pitchFamily="18" charset="0"/>
                <a:cs typeface="Segoe UI Semibold" panose="020B0702040204020203" pitchFamily="34" charset="0"/>
              </a:rPr>
              <a:t>procesul</a:t>
            </a:r>
            <a:r>
              <a:rPr lang="en-US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bold" panose="020B0702040204020203" pitchFamily="34" charset="0"/>
                <a:ea typeface="Cambria Math" panose="02040503050406030204" pitchFamily="18" charset="0"/>
                <a:cs typeface="Segoe UI Semibold" panose="020B0702040204020203" pitchFamily="34" charset="0"/>
              </a:rPr>
              <a:t> de </a:t>
            </a:r>
            <a:r>
              <a:rPr lang="en-US" altLang="en-US" sz="18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 Semibold" panose="020B0702040204020203" pitchFamily="34" charset="0"/>
                <a:ea typeface="Cambria Math" panose="02040503050406030204" pitchFamily="18" charset="0"/>
                <a:cs typeface="Segoe UI Semibold" panose="020B0702040204020203" pitchFamily="34" charset="0"/>
              </a:rPr>
              <a:t>monitorizare</a:t>
            </a:r>
            <a:r>
              <a:rPr lang="en-US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bold" panose="020B0702040204020203" pitchFamily="34" charset="0"/>
                <a:ea typeface="Cambria Math" panose="02040503050406030204" pitchFamily="18" charset="0"/>
                <a:cs typeface="Segoe UI Semibold" panose="020B0702040204020203" pitchFamily="34" charset="0"/>
              </a:rPr>
              <a:t> </a:t>
            </a:r>
            <a:r>
              <a:rPr lang="en-US" altLang="en-US" sz="18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 Semibold" panose="020B0702040204020203" pitchFamily="34" charset="0"/>
                <a:ea typeface="Cambria Math" panose="02040503050406030204" pitchFamily="18" charset="0"/>
                <a:cs typeface="Segoe UI Semibold" panose="020B0702040204020203" pitchFamily="34" charset="0"/>
              </a:rPr>
              <a:t>și</a:t>
            </a:r>
            <a:r>
              <a:rPr lang="en-US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bold" panose="020B0702040204020203" pitchFamily="34" charset="0"/>
                <a:ea typeface="Cambria Math" panose="02040503050406030204" pitchFamily="18" charset="0"/>
                <a:cs typeface="Segoe UI Semibold" panose="020B0702040204020203" pitchFamily="34" charset="0"/>
              </a:rPr>
              <a:t> </a:t>
            </a:r>
            <a:r>
              <a:rPr lang="en-US" altLang="en-US" sz="18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 Semibold" panose="020B0702040204020203" pitchFamily="34" charset="0"/>
                <a:ea typeface="Cambria Math" panose="02040503050406030204" pitchFamily="18" charset="0"/>
                <a:cs typeface="Segoe UI Semibold" panose="020B0702040204020203" pitchFamily="34" charset="0"/>
              </a:rPr>
              <a:t>raportare</a:t>
            </a:r>
            <a:r>
              <a:rPr lang="en-US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bold" panose="020B0702040204020203" pitchFamily="34" charset="0"/>
                <a:ea typeface="Cambria Math" panose="02040503050406030204" pitchFamily="18" charset="0"/>
                <a:cs typeface="Segoe UI Semibold" panose="020B0702040204020203" pitchFamily="34" charset="0"/>
              </a:rPr>
              <a:t> a </a:t>
            </a:r>
            <a:r>
              <a:rPr lang="en-US" altLang="en-US" sz="18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 Semibold" panose="020B0702040204020203" pitchFamily="34" charset="0"/>
                <a:ea typeface="Cambria Math" panose="02040503050406030204" pitchFamily="18" charset="0"/>
                <a:cs typeface="Segoe UI Semibold" panose="020B0702040204020203" pitchFamily="34" charset="0"/>
              </a:rPr>
              <a:t>implementării</a:t>
            </a:r>
            <a:r>
              <a:rPr lang="en-US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bold" panose="020B0702040204020203" pitchFamily="34" charset="0"/>
                <a:ea typeface="Cambria Math" panose="02040503050406030204" pitchFamily="18" charset="0"/>
                <a:cs typeface="Segoe UI Semibold" panose="020B0702040204020203" pitchFamily="34" charset="0"/>
              </a:rPr>
              <a:t> </a:t>
            </a:r>
            <a:r>
              <a:rPr lang="ro-RO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bold" panose="020B0702040204020203" pitchFamily="34" charset="0"/>
                <a:ea typeface="Cambria Math" panose="02040503050406030204" pitchFamily="18" charset="0"/>
                <a:cs typeface="Segoe UI Semibold" panose="020B0702040204020203" pitchFamily="34" charset="0"/>
              </a:rPr>
              <a:t>SNDDR</a:t>
            </a:r>
            <a:r>
              <a:rPr lang="en-US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bold" panose="020B0702040204020203" pitchFamily="34" charset="0"/>
                <a:ea typeface="Cambria Math" panose="02040503050406030204" pitchFamily="18" charset="0"/>
                <a:cs typeface="Segoe UI Semibold" panose="020B0702040204020203" pitchFamily="34" charset="0"/>
              </a:rPr>
              <a:t> 2030 </a:t>
            </a:r>
            <a:r>
              <a:rPr lang="en-US" altLang="en-US" sz="18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 Semibold" panose="020B0702040204020203" pitchFamily="34" charset="0"/>
                <a:ea typeface="Cambria Math" panose="02040503050406030204" pitchFamily="18" charset="0"/>
                <a:cs typeface="Segoe UI Semibold" panose="020B0702040204020203" pitchFamily="34" charset="0"/>
              </a:rPr>
              <a:t>privind</a:t>
            </a:r>
            <a:r>
              <a:rPr lang="en-US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bold" panose="020B0702040204020203" pitchFamily="34" charset="0"/>
                <a:ea typeface="Cambria Math" panose="02040503050406030204" pitchFamily="18" charset="0"/>
                <a:cs typeface="Segoe UI Semibold" panose="020B0702040204020203" pitchFamily="34" charset="0"/>
              </a:rPr>
              <a:t> </a:t>
            </a:r>
            <a:r>
              <a:rPr lang="en-US" altLang="en-US" sz="18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 Semibold" panose="020B0702040204020203" pitchFamily="34" charset="0"/>
                <a:ea typeface="Cambria Math" panose="02040503050406030204" pitchFamily="18" charset="0"/>
                <a:cs typeface="Segoe UI Semibold" panose="020B0702040204020203" pitchFamily="34" charset="0"/>
              </a:rPr>
              <a:t>utilizarea</a:t>
            </a:r>
            <a:r>
              <a:rPr lang="ro-RO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bold" panose="020B0702040204020203" pitchFamily="34" charset="0"/>
                <a:ea typeface="Cambria Math" panose="02040503050406030204" pitchFamily="18" charset="0"/>
                <a:cs typeface="Segoe UI Semibold" panose="020B0702040204020203" pitchFamily="34" charset="0"/>
              </a:rPr>
              <a:t> </a:t>
            </a:r>
            <a:r>
              <a:rPr lang="en-US" altLang="en-US" sz="18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 Semibold" panose="020B0702040204020203" pitchFamily="34" charset="0"/>
                <a:ea typeface="Cambria Math" panose="02040503050406030204" pitchFamily="18" charset="0"/>
                <a:cs typeface="Segoe UI Semibold" panose="020B0702040204020203" pitchFamily="34" charset="0"/>
              </a:rPr>
              <a:t>setului</a:t>
            </a:r>
            <a:r>
              <a:rPr lang="en-US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bold" panose="020B0702040204020203" pitchFamily="34" charset="0"/>
                <a:ea typeface="Cambria Math" panose="02040503050406030204" pitchFamily="18" charset="0"/>
                <a:cs typeface="Segoe UI Semibold" panose="020B0702040204020203" pitchFamily="34" charset="0"/>
              </a:rPr>
              <a:t> </a:t>
            </a:r>
            <a:r>
              <a:rPr lang="en-US" altLang="en-US" sz="18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 Semibold" panose="020B0702040204020203" pitchFamily="34" charset="0"/>
                <a:ea typeface="Cambria Math" panose="02040503050406030204" pitchFamily="18" charset="0"/>
                <a:cs typeface="Segoe UI Semibold" panose="020B0702040204020203" pitchFamily="34" charset="0"/>
              </a:rPr>
              <a:t>național</a:t>
            </a:r>
            <a:r>
              <a:rPr lang="en-US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bold" panose="020B0702040204020203" pitchFamily="34" charset="0"/>
                <a:ea typeface="Cambria Math" panose="02040503050406030204" pitchFamily="18" charset="0"/>
                <a:cs typeface="Segoe UI Semibold" panose="020B0702040204020203" pitchFamily="34" charset="0"/>
              </a:rPr>
              <a:t> de </a:t>
            </a:r>
            <a:r>
              <a:rPr lang="en-US" altLang="en-US" sz="18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 Semibold" panose="020B0702040204020203" pitchFamily="34" charset="0"/>
                <a:ea typeface="Cambria Math" panose="02040503050406030204" pitchFamily="18" charset="0"/>
                <a:cs typeface="Segoe UI Semibold" panose="020B0702040204020203" pitchFamily="34" charset="0"/>
              </a:rPr>
              <a:t>indicatori</a:t>
            </a:r>
            <a:r>
              <a:rPr lang="en-US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bold" panose="020B0702040204020203" pitchFamily="34" charset="0"/>
                <a:ea typeface="Cambria Math" panose="02040503050406030204" pitchFamily="18" charset="0"/>
                <a:cs typeface="Segoe UI Semibold" panose="020B0702040204020203" pitchFamily="34" charset="0"/>
              </a:rPr>
              <a:t> de </a:t>
            </a:r>
            <a:r>
              <a:rPr lang="en-US" altLang="en-US" sz="18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 Semibold" panose="020B0702040204020203" pitchFamily="34" charset="0"/>
                <a:ea typeface="Cambria Math" panose="02040503050406030204" pitchFamily="18" charset="0"/>
                <a:cs typeface="Segoe UI Semibold" panose="020B0702040204020203" pitchFamily="34" charset="0"/>
              </a:rPr>
              <a:t>dezvoltare</a:t>
            </a:r>
            <a:r>
              <a:rPr lang="en-US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bold" panose="020B0702040204020203" pitchFamily="34" charset="0"/>
                <a:ea typeface="Cambria Math" panose="02040503050406030204" pitchFamily="18" charset="0"/>
                <a:cs typeface="Segoe UI Semibold" panose="020B0702040204020203" pitchFamily="34" charset="0"/>
              </a:rPr>
              <a:t> </a:t>
            </a:r>
            <a:r>
              <a:rPr lang="en-US" altLang="en-US" sz="18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 Semibold" panose="020B0702040204020203" pitchFamily="34" charset="0"/>
                <a:ea typeface="Cambria Math" panose="02040503050406030204" pitchFamily="18" charset="0"/>
                <a:cs typeface="Segoe UI Semibold" panose="020B0702040204020203" pitchFamily="34" charset="0"/>
              </a:rPr>
              <a:t>durabilă</a:t>
            </a:r>
            <a:r>
              <a:rPr lang="ro-RO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bold" panose="020B0702040204020203" pitchFamily="34" charset="0"/>
                <a:ea typeface="Cambria Math" panose="02040503050406030204" pitchFamily="18" charset="0"/>
                <a:cs typeface="Segoe UI Semibold" panose="020B0702040204020203" pitchFamily="34" charset="0"/>
              </a:rPr>
              <a:t>, </a:t>
            </a:r>
            <a:r>
              <a:rPr lang="ro-RO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Semibold" panose="020B0702040204020203" pitchFamily="34" charset="0"/>
                <a:ea typeface="Cambria Math" panose="02040503050406030204" pitchFamily="18" charset="0"/>
                <a:cs typeface="Segoe UI Semibold" panose="020B0702040204020203" pitchFamily="34" charset="0"/>
              </a:rPr>
              <a:t>București, 27 iulie 2022</a:t>
            </a:r>
            <a:endParaRPr lang="ro-RO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Segoe UI Semibold" panose="020B0702040204020203" pitchFamily="34" charset="0"/>
              <a:ea typeface="Cambria Math" panose="02040503050406030204" pitchFamily="18" charset="0"/>
              <a:cs typeface="Segoe UI Semibold" panose="020B0702040204020203" pitchFamily="34" charset="0"/>
            </a:endParaRPr>
          </a:p>
        </p:txBody>
      </p:sp>
      <p:pic>
        <p:nvPicPr>
          <p:cNvPr id="1026" name="Picture 2" descr="romania durabil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8344" y="1860735"/>
            <a:ext cx="7884000" cy="91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pic>
        <p:nvPicPr>
          <p:cNvPr id="7170" name="Picture 2" descr="C:\Users\wksmobile01\Desktop\identitate ddd\Sigle Oficiale\Sigla Departamentului PNG\Sigla DDD High-Quality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271" y="389016"/>
            <a:ext cx="2985628" cy="952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5273" y="410944"/>
            <a:ext cx="7560392" cy="809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grpSp>
        <p:nvGrpSpPr>
          <p:cNvPr id="7168" name="Group 7167"/>
          <p:cNvGrpSpPr/>
          <p:nvPr/>
        </p:nvGrpSpPr>
        <p:grpSpPr>
          <a:xfrm>
            <a:off x="503923" y="5906856"/>
            <a:ext cx="7713487" cy="870927"/>
            <a:chOff x="503923" y="5906856"/>
            <a:chExt cx="7713487" cy="870927"/>
          </a:xfrm>
        </p:grpSpPr>
        <p:sp>
          <p:nvSpPr>
            <p:cNvPr id="25" name="Text Box 5"/>
            <p:cNvSpPr txBox="1">
              <a:spLocks noChangeArrowheads="1"/>
            </p:cNvSpPr>
            <p:nvPr/>
          </p:nvSpPr>
          <p:spPr bwMode="auto">
            <a:xfrm>
              <a:off x="503923" y="5906856"/>
              <a:ext cx="4513721" cy="3590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o-RO" altLang="en-US" sz="900" b="0" i="1" u="none" strike="noStrike" cap="none" normalizeH="0" baseline="0" dirty="0">
                  <a:ln>
                    <a:noFill/>
                  </a:ln>
                  <a:solidFill>
                    <a:srgbClr val="003399"/>
                  </a:solidFill>
                  <a:effectLst/>
                  <a:latin typeface="Trebuchet MS" panose="020B0603020202020204" pitchFamily="34" charset="0"/>
                </a:rPr>
                <a:t>Proiect cofinanțat din Fondul Social European prin </a:t>
              </a:r>
              <a:br>
                <a:rPr kumimoji="0" lang="ro-RO" altLang="en-US" sz="900" b="0" i="1" u="none" strike="noStrike" cap="none" normalizeH="0" baseline="0" dirty="0">
                  <a:ln>
                    <a:noFill/>
                  </a:ln>
                  <a:solidFill>
                    <a:srgbClr val="003399"/>
                  </a:solidFill>
                  <a:effectLst/>
                  <a:latin typeface="Trebuchet MS" panose="020B0603020202020204" pitchFamily="34" charset="0"/>
                </a:rPr>
              </a:br>
              <a:r>
                <a:rPr kumimoji="0" lang="ro-RO" altLang="en-US" sz="900" b="0" i="1" u="none" strike="noStrike" cap="none" normalizeH="0" baseline="0" dirty="0">
                  <a:ln>
                    <a:noFill/>
                  </a:ln>
                  <a:solidFill>
                    <a:srgbClr val="003399"/>
                  </a:solidFill>
                  <a:effectLst/>
                  <a:latin typeface="Trebuchet MS" panose="020B0603020202020204" pitchFamily="34" charset="0"/>
                </a:rPr>
                <a:t>Programul Operațional Capacitate Administrativă 2014-2020, SIPOCA 613     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923" y="6084210"/>
              <a:ext cx="7713487" cy="6935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545290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D714397A-B426-4EF1-B196-286CEE2AE7D6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196770" cy="6858000"/>
            <a:chOff x="0" y="0"/>
            <a:chExt cx="402336" cy="6781288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D5E337D-DE03-431D-9BA2-64395D4FD894}"/>
                </a:ext>
              </a:extLst>
            </p:cNvPr>
            <p:cNvSpPr/>
            <p:nvPr/>
          </p:nvSpPr>
          <p:spPr>
            <a:xfrm>
              <a:off x="0" y="0"/>
              <a:ext cx="402336" cy="401854"/>
            </a:xfrm>
            <a:prstGeom prst="rect">
              <a:avLst/>
            </a:prstGeom>
            <a:solidFill>
              <a:srgbClr val="EB1C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3A46C0D-ABE2-4C3C-A5D5-62D7485793D3}"/>
                </a:ext>
              </a:extLst>
            </p:cNvPr>
            <p:cNvSpPr/>
            <p:nvPr/>
          </p:nvSpPr>
          <p:spPr>
            <a:xfrm>
              <a:off x="0" y="401854"/>
              <a:ext cx="402336" cy="403424"/>
            </a:xfrm>
            <a:prstGeom prst="rect">
              <a:avLst/>
            </a:prstGeom>
            <a:solidFill>
              <a:srgbClr val="D3A0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808B728-83B2-4091-AF6E-6F78A5EBD4EB}"/>
                </a:ext>
              </a:extLst>
            </p:cNvPr>
            <p:cNvSpPr/>
            <p:nvPr/>
          </p:nvSpPr>
          <p:spPr>
            <a:xfrm>
              <a:off x="0" y="1601137"/>
              <a:ext cx="402336" cy="403424"/>
            </a:xfrm>
            <a:prstGeom prst="rect">
              <a:avLst/>
            </a:prstGeom>
            <a:solidFill>
              <a:srgbClr val="EF40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124E14B-F929-4591-B3A5-E53FF50CB3A1}"/>
                </a:ext>
              </a:extLst>
            </p:cNvPr>
            <p:cNvSpPr/>
            <p:nvPr/>
          </p:nvSpPr>
          <p:spPr>
            <a:xfrm>
              <a:off x="0" y="805278"/>
              <a:ext cx="402336" cy="401854"/>
            </a:xfrm>
            <a:prstGeom prst="rect">
              <a:avLst/>
            </a:prstGeom>
            <a:solidFill>
              <a:srgbClr val="279B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28DB700-59C6-45BA-B8ED-B9DDDF9C00DE}"/>
                </a:ext>
              </a:extLst>
            </p:cNvPr>
            <p:cNvSpPr/>
            <p:nvPr/>
          </p:nvSpPr>
          <p:spPr>
            <a:xfrm>
              <a:off x="0" y="1199283"/>
              <a:ext cx="402336" cy="401854"/>
            </a:xfrm>
            <a:prstGeom prst="rect">
              <a:avLst/>
            </a:prstGeom>
            <a:solidFill>
              <a:srgbClr val="C31F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86C339C-3190-4E3F-A895-499162B0A8C1}"/>
                </a:ext>
              </a:extLst>
            </p:cNvPr>
            <p:cNvSpPr/>
            <p:nvPr/>
          </p:nvSpPr>
          <p:spPr>
            <a:xfrm>
              <a:off x="0" y="2004562"/>
              <a:ext cx="402336" cy="401854"/>
            </a:xfrm>
            <a:prstGeom prst="rect">
              <a:avLst/>
            </a:prstGeom>
            <a:solidFill>
              <a:srgbClr val="00AE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AFAD3C4-B832-4F1A-8F4B-B56E2299DC78}"/>
                </a:ext>
              </a:extLst>
            </p:cNvPr>
            <p:cNvSpPr/>
            <p:nvPr/>
          </p:nvSpPr>
          <p:spPr>
            <a:xfrm>
              <a:off x="0" y="2398567"/>
              <a:ext cx="402336" cy="403424"/>
            </a:xfrm>
            <a:prstGeom prst="rect">
              <a:avLst/>
            </a:prstGeom>
            <a:solidFill>
              <a:srgbClr val="FDB7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A4FDBF1-471F-4FB2-9BBD-85EACBB02012}"/>
                </a:ext>
              </a:extLst>
            </p:cNvPr>
            <p:cNvSpPr/>
            <p:nvPr/>
          </p:nvSpPr>
          <p:spPr>
            <a:xfrm>
              <a:off x="0" y="2801991"/>
              <a:ext cx="402336" cy="401854"/>
            </a:xfrm>
            <a:prstGeom prst="rect">
              <a:avLst/>
            </a:prstGeom>
            <a:solidFill>
              <a:srgbClr val="8F18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7A51180-2250-4EE5-811D-ED757F891736}"/>
                </a:ext>
              </a:extLst>
            </p:cNvPr>
            <p:cNvSpPr/>
            <p:nvPr/>
          </p:nvSpPr>
          <p:spPr>
            <a:xfrm>
              <a:off x="0" y="3195996"/>
              <a:ext cx="402336" cy="401854"/>
            </a:xfrm>
            <a:prstGeom prst="rect">
              <a:avLst/>
            </a:prstGeom>
            <a:solidFill>
              <a:srgbClr val="F36D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0AF8C61-3F1B-467E-A7F7-7662B8F7854F}"/>
                </a:ext>
              </a:extLst>
            </p:cNvPr>
            <p:cNvSpPr/>
            <p:nvPr/>
          </p:nvSpPr>
          <p:spPr>
            <a:xfrm>
              <a:off x="0" y="4387431"/>
              <a:ext cx="402336" cy="403423"/>
            </a:xfrm>
            <a:prstGeom prst="rect">
              <a:avLst/>
            </a:prstGeom>
            <a:solidFill>
              <a:srgbClr val="CF8D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4A3D7E3-3B53-455B-A659-43F2985FABC8}"/>
                </a:ext>
              </a:extLst>
            </p:cNvPr>
            <p:cNvSpPr/>
            <p:nvPr/>
          </p:nvSpPr>
          <p:spPr>
            <a:xfrm>
              <a:off x="0" y="3597850"/>
              <a:ext cx="402336" cy="403424"/>
            </a:xfrm>
            <a:prstGeom prst="rect">
              <a:avLst/>
            </a:prstGeom>
            <a:solidFill>
              <a:srgbClr val="E114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E50884F-161F-4747-B4A1-5B47BD6E8759}"/>
                </a:ext>
              </a:extLst>
            </p:cNvPr>
            <p:cNvSpPr/>
            <p:nvPr/>
          </p:nvSpPr>
          <p:spPr>
            <a:xfrm>
              <a:off x="0" y="3993425"/>
              <a:ext cx="402336" cy="401854"/>
            </a:xfrm>
            <a:prstGeom prst="rect">
              <a:avLst/>
            </a:prstGeom>
            <a:solidFill>
              <a:srgbClr val="F99D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71F2950-B1F7-4696-BFBD-32838BE7F726}"/>
                </a:ext>
              </a:extLst>
            </p:cNvPr>
            <p:cNvSpPr/>
            <p:nvPr/>
          </p:nvSpPr>
          <p:spPr>
            <a:xfrm>
              <a:off x="0" y="4783006"/>
              <a:ext cx="402336" cy="401854"/>
            </a:xfrm>
            <a:prstGeom prst="rect">
              <a:avLst/>
            </a:prstGeom>
            <a:solidFill>
              <a:srgbClr val="4877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4A368BD-0173-4265-8BD1-CBBA1D084A8E}"/>
                </a:ext>
              </a:extLst>
            </p:cNvPr>
            <p:cNvSpPr/>
            <p:nvPr/>
          </p:nvSpPr>
          <p:spPr>
            <a:xfrm>
              <a:off x="0" y="5183290"/>
              <a:ext cx="402336" cy="401854"/>
            </a:xfrm>
            <a:prstGeom prst="rect">
              <a:avLst/>
            </a:prstGeom>
            <a:solidFill>
              <a:srgbClr val="007D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E31DEE1-B57F-4049-8438-4E638B13D6F0}"/>
                </a:ext>
              </a:extLst>
            </p:cNvPr>
            <p:cNvSpPr/>
            <p:nvPr/>
          </p:nvSpPr>
          <p:spPr>
            <a:xfrm>
              <a:off x="0" y="5583575"/>
              <a:ext cx="402336" cy="401854"/>
            </a:xfrm>
            <a:prstGeom prst="rect">
              <a:avLst/>
            </a:prstGeom>
            <a:solidFill>
              <a:srgbClr val="3EB0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A92AC18-F7A9-4B26-BD99-23B59D66B129}"/>
                </a:ext>
              </a:extLst>
            </p:cNvPr>
            <p:cNvSpPr/>
            <p:nvPr/>
          </p:nvSpPr>
          <p:spPr>
            <a:xfrm>
              <a:off x="0" y="5979150"/>
              <a:ext cx="402336" cy="401854"/>
            </a:xfrm>
            <a:prstGeom prst="rect">
              <a:avLst/>
            </a:prstGeom>
            <a:solidFill>
              <a:srgbClr val="0255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C8EE99A-6B0D-4E7E-B46E-F324ACE9208A}"/>
                </a:ext>
              </a:extLst>
            </p:cNvPr>
            <p:cNvSpPr/>
            <p:nvPr/>
          </p:nvSpPr>
          <p:spPr>
            <a:xfrm>
              <a:off x="0" y="6379434"/>
              <a:ext cx="402336" cy="401854"/>
            </a:xfrm>
            <a:prstGeom prst="rect">
              <a:avLst/>
            </a:prstGeom>
            <a:solidFill>
              <a:srgbClr val="1836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CFB6D188-85D5-4F17-A485-598D4EEE3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41541" y="6084210"/>
            <a:ext cx="2798806" cy="462606"/>
          </a:xfrm>
        </p:spPr>
        <p:txBody>
          <a:bodyPr/>
          <a:lstStyle/>
          <a:p>
            <a:fld id="{A5D5AB56-1E4A-481A-852F-43BD6287DAF7}" type="slidenum">
              <a:rPr lang="en-US" sz="1400" b="1" smtClean="0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2</a:t>
            </a:fld>
            <a:endParaRPr lang="en-US" sz="1400" b="1" dirty="0">
              <a:solidFill>
                <a:srgbClr val="003399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5273" y="403006"/>
            <a:ext cx="7560392" cy="809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503923" y="5906856"/>
            <a:ext cx="7713487" cy="870927"/>
            <a:chOff x="503923" y="5906856"/>
            <a:chExt cx="7713487" cy="870927"/>
          </a:xfrm>
        </p:grpSpPr>
        <p:sp>
          <p:nvSpPr>
            <p:cNvPr id="29" name="Text Box 5"/>
            <p:cNvSpPr txBox="1">
              <a:spLocks noChangeArrowheads="1"/>
            </p:cNvSpPr>
            <p:nvPr/>
          </p:nvSpPr>
          <p:spPr bwMode="auto">
            <a:xfrm>
              <a:off x="503923" y="5906856"/>
              <a:ext cx="4513721" cy="3590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o-RO" altLang="en-US" sz="900" b="0" i="1" u="none" strike="noStrike" cap="none" normalizeH="0" baseline="0" dirty="0">
                  <a:ln>
                    <a:noFill/>
                  </a:ln>
                  <a:solidFill>
                    <a:srgbClr val="003399"/>
                  </a:solidFill>
                  <a:effectLst/>
                  <a:latin typeface="Trebuchet MS" panose="020B0603020202020204" pitchFamily="34" charset="0"/>
                </a:rPr>
                <a:t>Proiect cofinanțat din Fondul Social European prin </a:t>
              </a:r>
              <a:br>
                <a:rPr kumimoji="0" lang="ro-RO" altLang="en-US" sz="900" b="0" i="1" u="none" strike="noStrike" cap="none" normalizeH="0" baseline="0" dirty="0">
                  <a:ln>
                    <a:noFill/>
                  </a:ln>
                  <a:solidFill>
                    <a:srgbClr val="003399"/>
                  </a:solidFill>
                  <a:effectLst/>
                  <a:latin typeface="Trebuchet MS" panose="020B0603020202020204" pitchFamily="34" charset="0"/>
                </a:rPr>
              </a:br>
              <a:r>
                <a:rPr kumimoji="0" lang="ro-RO" altLang="en-US" sz="900" b="0" i="1" u="none" strike="noStrike" cap="none" normalizeH="0" baseline="0" dirty="0">
                  <a:ln>
                    <a:noFill/>
                  </a:ln>
                  <a:solidFill>
                    <a:srgbClr val="003399"/>
                  </a:solidFill>
                  <a:effectLst/>
                  <a:latin typeface="Trebuchet MS" panose="020B0603020202020204" pitchFamily="34" charset="0"/>
                </a:rPr>
                <a:t>Programul Operațional Capacitate Administrativă 2014-2020, SIPOCA 613     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pic>
          <p:nvPicPr>
            <p:cNvPr id="30" name="Picture 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923" y="6084210"/>
              <a:ext cx="7713487" cy="6935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pic>
        <p:nvPicPr>
          <p:cNvPr id="31" name="Picture 2" descr="romania durabil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4716" y="6103757"/>
            <a:ext cx="2996333" cy="347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1826660996"/>
              </p:ext>
            </p:extLst>
          </p:nvPr>
        </p:nvGraphicFramePr>
        <p:xfrm>
          <a:off x="706119" y="2146908"/>
          <a:ext cx="5463487" cy="35797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32" name="Title 1"/>
          <p:cNvSpPr txBox="1">
            <a:spLocks/>
          </p:cNvSpPr>
          <p:nvPr/>
        </p:nvSpPr>
        <p:spPr>
          <a:xfrm>
            <a:off x="683569" y="1465499"/>
            <a:ext cx="4651912" cy="5040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ro-RO" b="1" dirty="0">
                <a:solidFill>
                  <a:srgbClr val="CE1126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PARTENERI</a:t>
            </a:r>
            <a:endParaRPr lang="en-US" b="1" dirty="0">
              <a:solidFill>
                <a:srgbClr val="CE1126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109" y="3611230"/>
            <a:ext cx="630570" cy="630570"/>
          </a:xfrm>
          <a:prstGeom prst="rect">
            <a:avLst/>
          </a:prstGeom>
        </p:spPr>
      </p:pic>
      <p:pic>
        <p:nvPicPr>
          <p:cNvPr id="3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41" r="61564"/>
          <a:stretch/>
        </p:blipFill>
        <p:spPr bwMode="auto">
          <a:xfrm>
            <a:off x="1446194" y="2253134"/>
            <a:ext cx="914400" cy="809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24" name="Oval 23"/>
          <p:cNvSpPr/>
          <p:nvPr/>
        </p:nvSpPr>
        <p:spPr>
          <a:xfrm>
            <a:off x="1569864" y="4884122"/>
            <a:ext cx="525437" cy="715605"/>
          </a:xfrm>
          <a:prstGeom prst="ellipse">
            <a:avLst/>
          </a:prstGeom>
          <a:solidFill>
            <a:srgbClr val="C4D5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1420" y="4979353"/>
            <a:ext cx="823948" cy="540542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5964DACE-237B-C385-E696-3768DF54228D}"/>
              </a:ext>
            </a:extLst>
          </p:cNvPr>
          <p:cNvSpPr txBox="1"/>
          <p:nvPr/>
        </p:nvSpPr>
        <p:spPr>
          <a:xfrm>
            <a:off x="6924208" y="3133252"/>
            <a:ext cx="4137369" cy="15865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o-RO" sz="2400" b="1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Buget: </a:t>
            </a:r>
            <a:r>
              <a:rPr kumimoji="0" lang="ro-RO" sz="2400" b="1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24,999,991.85 RON</a:t>
            </a:r>
          </a:p>
          <a:p>
            <a:pPr marL="0" marR="0" lvl="0" indent="0" algn="just" defTabSz="914400" rtl="0" eaLnBrk="1" fontAlgn="auto" latinLnBrk="0" hangingPunct="1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o-RO" sz="2400" b="1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Perioadă implementare:</a:t>
            </a:r>
          </a:p>
          <a:p>
            <a:pPr marL="0" marR="0" lvl="0" indent="0" algn="just" defTabSz="914400" rtl="0" eaLnBrk="1" fontAlgn="auto" latinLnBrk="0" hangingPunct="1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o-RO" sz="2400" b="1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Iulie 2019 – iulie 2023</a:t>
            </a:r>
          </a:p>
        </p:txBody>
      </p:sp>
    </p:spTree>
    <p:extLst>
      <p:ext uri="{BB962C8B-B14F-4D97-AF65-F5344CB8AC3E}">
        <p14:creationId xmlns:p14="http://schemas.microsoft.com/office/powerpoint/2010/main" val="3378317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D714397A-B426-4EF1-B196-286CEE2AE7D6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196770" cy="6858000"/>
            <a:chOff x="0" y="0"/>
            <a:chExt cx="402336" cy="6781288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D5E337D-DE03-431D-9BA2-64395D4FD894}"/>
                </a:ext>
              </a:extLst>
            </p:cNvPr>
            <p:cNvSpPr/>
            <p:nvPr/>
          </p:nvSpPr>
          <p:spPr>
            <a:xfrm>
              <a:off x="0" y="0"/>
              <a:ext cx="402336" cy="401854"/>
            </a:xfrm>
            <a:prstGeom prst="rect">
              <a:avLst/>
            </a:prstGeom>
            <a:solidFill>
              <a:srgbClr val="EB1C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3A46C0D-ABE2-4C3C-A5D5-62D7485793D3}"/>
                </a:ext>
              </a:extLst>
            </p:cNvPr>
            <p:cNvSpPr/>
            <p:nvPr/>
          </p:nvSpPr>
          <p:spPr>
            <a:xfrm>
              <a:off x="0" y="401854"/>
              <a:ext cx="402336" cy="403424"/>
            </a:xfrm>
            <a:prstGeom prst="rect">
              <a:avLst/>
            </a:prstGeom>
            <a:solidFill>
              <a:srgbClr val="D3A0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808B728-83B2-4091-AF6E-6F78A5EBD4EB}"/>
                </a:ext>
              </a:extLst>
            </p:cNvPr>
            <p:cNvSpPr/>
            <p:nvPr/>
          </p:nvSpPr>
          <p:spPr>
            <a:xfrm>
              <a:off x="0" y="1601137"/>
              <a:ext cx="402336" cy="403424"/>
            </a:xfrm>
            <a:prstGeom prst="rect">
              <a:avLst/>
            </a:prstGeom>
            <a:solidFill>
              <a:srgbClr val="EF40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124E14B-F929-4591-B3A5-E53FF50CB3A1}"/>
                </a:ext>
              </a:extLst>
            </p:cNvPr>
            <p:cNvSpPr/>
            <p:nvPr/>
          </p:nvSpPr>
          <p:spPr>
            <a:xfrm>
              <a:off x="0" y="805278"/>
              <a:ext cx="402336" cy="401854"/>
            </a:xfrm>
            <a:prstGeom prst="rect">
              <a:avLst/>
            </a:prstGeom>
            <a:solidFill>
              <a:srgbClr val="279B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28DB700-59C6-45BA-B8ED-B9DDDF9C00DE}"/>
                </a:ext>
              </a:extLst>
            </p:cNvPr>
            <p:cNvSpPr/>
            <p:nvPr/>
          </p:nvSpPr>
          <p:spPr>
            <a:xfrm>
              <a:off x="0" y="1199283"/>
              <a:ext cx="402336" cy="401854"/>
            </a:xfrm>
            <a:prstGeom prst="rect">
              <a:avLst/>
            </a:prstGeom>
            <a:solidFill>
              <a:srgbClr val="C31F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86C339C-3190-4E3F-A895-499162B0A8C1}"/>
                </a:ext>
              </a:extLst>
            </p:cNvPr>
            <p:cNvSpPr/>
            <p:nvPr/>
          </p:nvSpPr>
          <p:spPr>
            <a:xfrm>
              <a:off x="0" y="2004562"/>
              <a:ext cx="402336" cy="401854"/>
            </a:xfrm>
            <a:prstGeom prst="rect">
              <a:avLst/>
            </a:prstGeom>
            <a:solidFill>
              <a:srgbClr val="00AE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AFAD3C4-B832-4F1A-8F4B-B56E2299DC78}"/>
                </a:ext>
              </a:extLst>
            </p:cNvPr>
            <p:cNvSpPr/>
            <p:nvPr/>
          </p:nvSpPr>
          <p:spPr>
            <a:xfrm>
              <a:off x="0" y="2398567"/>
              <a:ext cx="402336" cy="403424"/>
            </a:xfrm>
            <a:prstGeom prst="rect">
              <a:avLst/>
            </a:prstGeom>
            <a:solidFill>
              <a:srgbClr val="FDB7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A4FDBF1-471F-4FB2-9BBD-85EACBB02012}"/>
                </a:ext>
              </a:extLst>
            </p:cNvPr>
            <p:cNvSpPr/>
            <p:nvPr/>
          </p:nvSpPr>
          <p:spPr>
            <a:xfrm>
              <a:off x="0" y="2801991"/>
              <a:ext cx="402336" cy="401854"/>
            </a:xfrm>
            <a:prstGeom prst="rect">
              <a:avLst/>
            </a:prstGeom>
            <a:solidFill>
              <a:srgbClr val="8F18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7A51180-2250-4EE5-811D-ED757F891736}"/>
                </a:ext>
              </a:extLst>
            </p:cNvPr>
            <p:cNvSpPr/>
            <p:nvPr/>
          </p:nvSpPr>
          <p:spPr>
            <a:xfrm>
              <a:off x="0" y="3195996"/>
              <a:ext cx="402336" cy="401854"/>
            </a:xfrm>
            <a:prstGeom prst="rect">
              <a:avLst/>
            </a:prstGeom>
            <a:solidFill>
              <a:srgbClr val="F36D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0AF8C61-3F1B-467E-A7F7-7662B8F7854F}"/>
                </a:ext>
              </a:extLst>
            </p:cNvPr>
            <p:cNvSpPr/>
            <p:nvPr/>
          </p:nvSpPr>
          <p:spPr>
            <a:xfrm>
              <a:off x="0" y="4387431"/>
              <a:ext cx="402336" cy="403423"/>
            </a:xfrm>
            <a:prstGeom prst="rect">
              <a:avLst/>
            </a:prstGeom>
            <a:solidFill>
              <a:srgbClr val="CF8D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4A3D7E3-3B53-455B-A659-43F2985FABC8}"/>
                </a:ext>
              </a:extLst>
            </p:cNvPr>
            <p:cNvSpPr/>
            <p:nvPr/>
          </p:nvSpPr>
          <p:spPr>
            <a:xfrm>
              <a:off x="0" y="3597850"/>
              <a:ext cx="402336" cy="403424"/>
            </a:xfrm>
            <a:prstGeom prst="rect">
              <a:avLst/>
            </a:prstGeom>
            <a:solidFill>
              <a:srgbClr val="E114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E50884F-161F-4747-B4A1-5B47BD6E8759}"/>
                </a:ext>
              </a:extLst>
            </p:cNvPr>
            <p:cNvSpPr/>
            <p:nvPr/>
          </p:nvSpPr>
          <p:spPr>
            <a:xfrm>
              <a:off x="0" y="3993425"/>
              <a:ext cx="402336" cy="401854"/>
            </a:xfrm>
            <a:prstGeom prst="rect">
              <a:avLst/>
            </a:prstGeom>
            <a:solidFill>
              <a:srgbClr val="F99D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71F2950-B1F7-4696-BFBD-32838BE7F726}"/>
                </a:ext>
              </a:extLst>
            </p:cNvPr>
            <p:cNvSpPr/>
            <p:nvPr/>
          </p:nvSpPr>
          <p:spPr>
            <a:xfrm>
              <a:off x="0" y="4783006"/>
              <a:ext cx="402336" cy="401854"/>
            </a:xfrm>
            <a:prstGeom prst="rect">
              <a:avLst/>
            </a:prstGeom>
            <a:solidFill>
              <a:srgbClr val="4877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4A368BD-0173-4265-8BD1-CBBA1D084A8E}"/>
                </a:ext>
              </a:extLst>
            </p:cNvPr>
            <p:cNvSpPr/>
            <p:nvPr/>
          </p:nvSpPr>
          <p:spPr>
            <a:xfrm>
              <a:off x="0" y="5183290"/>
              <a:ext cx="402336" cy="401854"/>
            </a:xfrm>
            <a:prstGeom prst="rect">
              <a:avLst/>
            </a:prstGeom>
            <a:solidFill>
              <a:srgbClr val="007D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E31DEE1-B57F-4049-8438-4E638B13D6F0}"/>
                </a:ext>
              </a:extLst>
            </p:cNvPr>
            <p:cNvSpPr/>
            <p:nvPr/>
          </p:nvSpPr>
          <p:spPr>
            <a:xfrm>
              <a:off x="0" y="5583575"/>
              <a:ext cx="402336" cy="401854"/>
            </a:xfrm>
            <a:prstGeom prst="rect">
              <a:avLst/>
            </a:prstGeom>
            <a:solidFill>
              <a:srgbClr val="3EB0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A92AC18-F7A9-4B26-BD99-23B59D66B129}"/>
                </a:ext>
              </a:extLst>
            </p:cNvPr>
            <p:cNvSpPr/>
            <p:nvPr/>
          </p:nvSpPr>
          <p:spPr>
            <a:xfrm>
              <a:off x="0" y="5979150"/>
              <a:ext cx="402336" cy="401854"/>
            </a:xfrm>
            <a:prstGeom prst="rect">
              <a:avLst/>
            </a:prstGeom>
            <a:solidFill>
              <a:srgbClr val="0255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C8EE99A-6B0D-4E7E-B46E-F324ACE9208A}"/>
                </a:ext>
              </a:extLst>
            </p:cNvPr>
            <p:cNvSpPr/>
            <p:nvPr/>
          </p:nvSpPr>
          <p:spPr>
            <a:xfrm>
              <a:off x="0" y="6379434"/>
              <a:ext cx="402336" cy="401854"/>
            </a:xfrm>
            <a:prstGeom prst="rect">
              <a:avLst/>
            </a:prstGeom>
            <a:solidFill>
              <a:srgbClr val="1836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CFB6D188-85D5-4F17-A485-598D4EEE3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41541" y="6084210"/>
            <a:ext cx="2798806" cy="462606"/>
          </a:xfrm>
        </p:spPr>
        <p:txBody>
          <a:bodyPr/>
          <a:lstStyle/>
          <a:p>
            <a:fld id="{A5D5AB56-1E4A-481A-852F-43BD6287DAF7}" type="slidenum">
              <a:rPr lang="en-US" sz="1400" b="1" smtClean="0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3</a:t>
            </a:fld>
            <a:endParaRPr lang="en-US" sz="1400" b="1" dirty="0">
              <a:solidFill>
                <a:srgbClr val="003399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5273" y="410944"/>
            <a:ext cx="7560392" cy="809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503923" y="5906856"/>
            <a:ext cx="7713487" cy="870927"/>
            <a:chOff x="503923" y="5906856"/>
            <a:chExt cx="7713487" cy="870927"/>
          </a:xfrm>
        </p:grpSpPr>
        <p:sp>
          <p:nvSpPr>
            <p:cNvPr id="29" name="Text Box 5"/>
            <p:cNvSpPr txBox="1">
              <a:spLocks noChangeArrowheads="1"/>
            </p:cNvSpPr>
            <p:nvPr/>
          </p:nvSpPr>
          <p:spPr bwMode="auto">
            <a:xfrm>
              <a:off x="503923" y="5906856"/>
              <a:ext cx="4513721" cy="3590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o-RO" altLang="en-US" sz="900" b="0" i="1" u="none" strike="noStrike" cap="none" normalizeH="0" baseline="0" dirty="0">
                  <a:ln>
                    <a:noFill/>
                  </a:ln>
                  <a:solidFill>
                    <a:srgbClr val="003399"/>
                  </a:solidFill>
                  <a:effectLst/>
                  <a:latin typeface="Trebuchet MS" panose="020B0603020202020204" pitchFamily="34" charset="0"/>
                </a:rPr>
                <a:t>Proiect cofinanțat din Fondul Social European prin </a:t>
              </a:r>
              <a:br>
                <a:rPr kumimoji="0" lang="ro-RO" altLang="en-US" sz="900" b="0" i="1" u="none" strike="noStrike" cap="none" normalizeH="0" baseline="0" dirty="0">
                  <a:ln>
                    <a:noFill/>
                  </a:ln>
                  <a:solidFill>
                    <a:srgbClr val="003399"/>
                  </a:solidFill>
                  <a:effectLst/>
                  <a:latin typeface="Trebuchet MS" panose="020B0603020202020204" pitchFamily="34" charset="0"/>
                </a:rPr>
              </a:br>
              <a:r>
                <a:rPr kumimoji="0" lang="ro-RO" altLang="en-US" sz="900" b="0" i="1" u="none" strike="noStrike" cap="none" normalizeH="0" baseline="0" dirty="0">
                  <a:ln>
                    <a:noFill/>
                  </a:ln>
                  <a:solidFill>
                    <a:srgbClr val="003399"/>
                  </a:solidFill>
                  <a:effectLst/>
                  <a:latin typeface="Trebuchet MS" panose="020B0603020202020204" pitchFamily="34" charset="0"/>
                </a:rPr>
                <a:t>Programul Operațional Capacitate Administrativă 2014-2020, SIPOCA 613     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pic>
          <p:nvPicPr>
            <p:cNvPr id="30" name="Picture 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923" y="6084210"/>
              <a:ext cx="7713487" cy="6935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pic>
        <p:nvPicPr>
          <p:cNvPr id="31" name="Picture 2" descr="romania durabil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4716" y="6103757"/>
            <a:ext cx="2996333" cy="347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32" name="Title 1"/>
          <p:cNvSpPr txBox="1">
            <a:spLocks/>
          </p:cNvSpPr>
          <p:nvPr/>
        </p:nvSpPr>
        <p:spPr>
          <a:xfrm>
            <a:off x="315339" y="1434506"/>
            <a:ext cx="4513721" cy="5040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tabLst>
                <a:tab pos="0" algn="l"/>
              </a:tabLst>
            </a:pPr>
            <a:r>
              <a:rPr lang="ro-RO" b="1" dirty="0">
                <a:solidFill>
                  <a:srgbClr val="CE1126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OBIECTIV PRINCIPAL</a:t>
            </a:r>
            <a:endParaRPr lang="en-US" b="1" dirty="0">
              <a:solidFill>
                <a:srgbClr val="CE1126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33" name="Content Placeholder 2"/>
          <p:cNvSpPr>
            <a:spLocks noGrp="1"/>
          </p:cNvSpPr>
          <p:nvPr>
            <p:ph idx="1"/>
          </p:nvPr>
        </p:nvSpPr>
        <p:spPr>
          <a:xfrm>
            <a:off x="503924" y="2027238"/>
            <a:ext cx="11311742" cy="3826005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ro-RO" sz="2400" b="1" dirty="0">
                <a:solidFill>
                  <a:srgbClr val="003399"/>
                </a:solidFill>
                <a:latin typeface="Segoe UI Semibold" panose="020B0702040204020203" pitchFamily="34" charset="0"/>
              </a:rPr>
              <a:t>I</a:t>
            </a:r>
            <a:r>
              <a:rPr lang="en-US" sz="2400" b="1" dirty="0" err="1">
                <a:solidFill>
                  <a:srgbClr val="003399"/>
                </a:solidFill>
                <a:latin typeface="Segoe UI Semibold" panose="020B0702040204020203" pitchFamily="34" charset="0"/>
              </a:rPr>
              <a:t>mplementarea</a:t>
            </a:r>
            <a:r>
              <a:rPr lang="en-US" sz="2400" b="1" dirty="0">
                <a:solidFill>
                  <a:srgbClr val="003399"/>
                </a:solidFill>
                <a:latin typeface="Segoe UI Semibold" panose="020B0702040204020203" pitchFamily="34" charset="0"/>
              </a:rPr>
              <a:t> </a:t>
            </a:r>
            <a:r>
              <a:rPr lang="en-US" sz="2400" b="1" dirty="0" err="1">
                <a:solidFill>
                  <a:srgbClr val="003399"/>
                </a:solidFill>
                <a:latin typeface="Segoe UI Semibold" panose="020B0702040204020203" pitchFamily="34" charset="0"/>
              </a:rPr>
              <a:t>Strategiei</a:t>
            </a:r>
            <a:r>
              <a:rPr lang="en-US" sz="2400" b="1" dirty="0">
                <a:solidFill>
                  <a:srgbClr val="003399"/>
                </a:solidFill>
                <a:latin typeface="Segoe UI Semibold" panose="020B0702040204020203" pitchFamily="34" charset="0"/>
              </a:rPr>
              <a:t> </a:t>
            </a:r>
            <a:r>
              <a:rPr lang="en-US" sz="2400" b="1" dirty="0" err="1">
                <a:solidFill>
                  <a:srgbClr val="003399"/>
                </a:solidFill>
                <a:latin typeface="Segoe UI Semibold" panose="020B0702040204020203" pitchFamily="34" charset="0"/>
              </a:rPr>
              <a:t>Naționale</a:t>
            </a:r>
            <a:r>
              <a:rPr lang="en-US" sz="2400" b="1" dirty="0">
                <a:solidFill>
                  <a:srgbClr val="003399"/>
                </a:solidFill>
                <a:latin typeface="Segoe UI Semibold" panose="020B0702040204020203" pitchFamily="34" charset="0"/>
              </a:rPr>
              <a:t> </a:t>
            </a:r>
            <a:r>
              <a:rPr lang="en-US" sz="2400" b="1" dirty="0" err="1">
                <a:solidFill>
                  <a:srgbClr val="003399"/>
                </a:solidFill>
                <a:latin typeface="Segoe UI Semibold" panose="020B0702040204020203" pitchFamily="34" charset="0"/>
              </a:rPr>
              <a:t>pentru</a:t>
            </a:r>
            <a:r>
              <a:rPr lang="en-US" sz="2400" b="1" dirty="0">
                <a:solidFill>
                  <a:srgbClr val="003399"/>
                </a:solidFill>
                <a:latin typeface="Segoe UI Semibold" panose="020B0702040204020203" pitchFamily="34" charset="0"/>
              </a:rPr>
              <a:t> </a:t>
            </a:r>
            <a:r>
              <a:rPr lang="en-US" sz="2400" b="1" dirty="0" err="1">
                <a:solidFill>
                  <a:srgbClr val="003399"/>
                </a:solidFill>
                <a:latin typeface="Segoe UI Semibold" panose="020B0702040204020203" pitchFamily="34" charset="0"/>
              </a:rPr>
              <a:t>Dezvoltarea</a:t>
            </a:r>
            <a:r>
              <a:rPr lang="en-US" sz="2400" b="1" dirty="0">
                <a:solidFill>
                  <a:srgbClr val="003399"/>
                </a:solidFill>
                <a:latin typeface="Segoe UI Semibold" panose="020B0702040204020203" pitchFamily="34" charset="0"/>
              </a:rPr>
              <a:t> </a:t>
            </a:r>
            <a:r>
              <a:rPr lang="en-US" sz="2400" b="1" dirty="0" err="1">
                <a:solidFill>
                  <a:srgbClr val="003399"/>
                </a:solidFill>
                <a:latin typeface="Segoe UI Semibold" panose="020B0702040204020203" pitchFamily="34" charset="0"/>
              </a:rPr>
              <a:t>Durabilă</a:t>
            </a:r>
            <a:r>
              <a:rPr lang="en-US" sz="2400" b="1" dirty="0">
                <a:solidFill>
                  <a:srgbClr val="003399"/>
                </a:solidFill>
                <a:latin typeface="Segoe UI Semibold" panose="020B0702040204020203" pitchFamily="34" charset="0"/>
              </a:rPr>
              <a:t> a </a:t>
            </a:r>
            <a:r>
              <a:rPr lang="en-US" sz="2400" b="1" dirty="0" err="1">
                <a:solidFill>
                  <a:srgbClr val="003399"/>
                </a:solidFill>
                <a:latin typeface="Segoe UI Semibold" panose="020B0702040204020203" pitchFamily="34" charset="0"/>
              </a:rPr>
              <a:t>României</a:t>
            </a:r>
            <a:r>
              <a:rPr lang="en-US" sz="2400" b="1" dirty="0">
                <a:solidFill>
                  <a:srgbClr val="003399"/>
                </a:solidFill>
                <a:latin typeface="Segoe UI Semibold" panose="020B0702040204020203" pitchFamily="34" charset="0"/>
              </a:rPr>
              <a:t> 2030 (SNDD</a:t>
            </a:r>
            <a:r>
              <a:rPr lang="ro-RO" sz="2400" b="1" dirty="0">
                <a:solidFill>
                  <a:srgbClr val="003399"/>
                </a:solidFill>
                <a:latin typeface="Segoe UI Semibold" panose="020B0702040204020203" pitchFamily="34" charset="0"/>
              </a:rPr>
              <a:t>R</a:t>
            </a:r>
            <a:r>
              <a:rPr lang="en-US" sz="2400" b="1" dirty="0">
                <a:solidFill>
                  <a:srgbClr val="003399"/>
                </a:solidFill>
                <a:latin typeface="Segoe UI Semibold" panose="020B0702040204020203" pitchFamily="34" charset="0"/>
              </a:rPr>
              <a:t> 2030)</a:t>
            </a:r>
            <a:r>
              <a:rPr lang="ro-RO" sz="2400" b="1" dirty="0">
                <a:solidFill>
                  <a:srgbClr val="003399"/>
                </a:solidFill>
                <a:latin typeface="Segoe UI Semibold" panose="020B0702040204020203" pitchFamily="34" charset="0"/>
              </a:rPr>
              <a:t> prin:</a:t>
            </a:r>
          </a:p>
          <a:p>
            <a:pPr marL="981075" indent="0">
              <a:lnSpc>
                <a:spcPct val="120000"/>
              </a:lnSpc>
              <a:buNone/>
            </a:pPr>
            <a:r>
              <a:rPr lang="ro-RO" sz="2400" dirty="0">
                <a:solidFill>
                  <a:srgbClr val="003399"/>
                </a:solidFill>
                <a:latin typeface="Segoe UI Semibold" panose="020B0702040204020203" pitchFamily="34" charset="0"/>
              </a:rPr>
              <a:t>I. consolidarea </a:t>
            </a:r>
            <a:r>
              <a:rPr lang="en-US" sz="2400" dirty="0" err="1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cadrului</a:t>
            </a:r>
            <a:r>
              <a:rPr lang="en-US" sz="2400" dirty="0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 </a:t>
            </a:r>
            <a:r>
              <a:rPr lang="ro-RO" sz="2400" dirty="0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strategic</a:t>
            </a:r>
            <a:r>
              <a:rPr lang="en-US" sz="2400" dirty="0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 </a:t>
            </a:r>
            <a:r>
              <a:rPr lang="ro-RO" sz="2400" dirty="0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ș</a:t>
            </a:r>
            <a:r>
              <a:rPr lang="en-US" sz="2400" dirty="0" err="1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i</a:t>
            </a:r>
            <a:r>
              <a:rPr lang="en-US" sz="2400" dirty="0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 </a:t>
            </a:r>
            <a:r>
              <a:rPr lang="ro-RO" sz="2400" dirty="0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instituțional</a:t>
            </a:r>
            <a:endParaRPr lang="ro-RO" sz="2400" dirty="0">
              <a:solidFill>
                <a:srgbClr val="003399"/>
              </a:solidFill>
              <a:latin typeface="Segoe UI Semibold" panose="020B0702040204020203" pitchFamily="34" charset="0"/>
            </a:endParaRPr>
          </a:p>
          <a:p>
            <a:pPr marL="981075" indent="0">
              <a:lnSpc>
                <a:spcPct val="120000"/>
              </a:lnSpc>
              <a:buNone/>
            </a:pPr>
            <a:r>
              <a:rPr lang="ro-RO" sz="2400" dirty="0">
                <a:solidFill>
                  <a:srgbClr val="003399"/>
                </a:solidFill>
                <a:latin typeface="Segoe UI Semibold" panose="020B0702040204020203" pitchFamily="34" charset="0"/>
              </a:rPr>
              <a:t>II. </a:t>
            </a:r>
            <a:r>
              <a:rPr lang="en-US" sz="2400" dirty="0" err="1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creșterea</a:t>
            </a:r>
            <a:r>
              <a:rPr lang="en-US" sz="2400" dirty="0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 </a:t>
            </a:r>
            <a:r>
              <a:rPr lang="en-US" sz="2400" dirty="0" err="1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capacității</a:t>
            </a:r>
            <a:r>
              <a:rPr lang="en-US" sz="2400" dirty="0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 </a:t>
            </a:r>
            <a:r>
              <a:rPr lang="en-US" sz="2400" dirty="0" err="1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instituționale</a:t>
            </a:r>
            <a:r>
              <a:rPr lang="en-US" sz="2400" dirty="0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 </a:t>
            </a:r>
            <a:r>
              <a:rPr lang="en-US" sz="2400" dirty="0">
                <a:solidFill>
                  <a:srgbClr val="003399"/>
                </a:solidFill>
                <a:latin typeface="Segoe UI Semibold" panose="020B0702040204020203" pitchFamily="34" charset="0"/>
              </a:rPr>
              <a:t>a </a:t>
            </a:r>
            <a:r>
              <a:rPr lang="en-US" sz="2400" dirty="0" err="1">
                <a:solidFill>
                  <a:srgbClr val="003399"/>
                </a:solidFill>
                <a:latin typeface="Segoe UI Semibold" panose="020B0702040204020203" pitchFamily="34" charset="0"/>
              </a:rPr>
              <a:t>autorităților</a:t>
            </a:r>
            <a:r>
              <a:rPr lang="en-US" sz="2400" dirty="0">
                <a:solidFill>
                  <a:srgbClr val="003399"/>
                </a:solidFill>
                <a:latin typeface="Segoe UI Semibold" panose="020B0702040204020203" pitchFamily="34" charset="0"/>
              </a:rPr>
              <a:t> </a:t>
            </a:r>
            <a:r>
              <a:rPr lang="ro-RO" sz="2400" dirty="0">
                <a:solidFill>
                  <a:srgbClr val="003399"/>
                </a:solidFill>
                <a:latin typeface="Segoe UI Semibold" panose="020B0702040204020203" pitchFamily="34" charset="0"/>
              </a:rPr>
              <a:t>publice implicate în implementare</a:t>
            </a:r>
          </a:p>
          <a:p>
            <a:pPr marL="981075" indent="0">
              <a:lnSpc>
                <a:spcPct val="120000"/>
              </a:lnSpc>
              <a:buNone/>
            </a:pPr>
            <a:r>
              <a:rPr lang="ro-RO" sz="2400" dirty="0">
                <a:solidFill>
                  <a:srgbClr val="003399"/>
                </a:solidFill>
                <a:latin typeface="Segoe UI Semibold" panose="020B0702040204020203" pitchFamily="34" charset="0"/>
                <a:ea typeface="Segoe UI Black" panose="020B0A02040204020203" pitchFamily="34" charset="0"/>
              </a:rPr>
              <a:t>III. </a:t>
            </a:r>
            <a:r>
              <a:rPr lang="en-US" sz="2400" dirty="0" err="1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eficientizarea</a:t>
            </a:r>
            <a:r>
              <a:rPr lang="en-US" sz="2400" dirty="0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 </a:t>
            </a:r>
            <a:r>
              <a:rPr lang="en-US" sz="2400" dirty="0" err="1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comunicării</a:t>
            </a:r>
            <a:r>
              <a:rPr lang="en-US" sz="2400" dirty="0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 și </a:t>
            </a:r>
            <a:r>
              <a:rPr lang="ro-RO" sz="2400" dirty="0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a </a:t>
            </a:r>
            <a:r>
              <a:rPr lang="en-US" sz="2400" dirty="0" err="1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colaborării</a:t>
            </a:r>
            <a:r>
              <a:rPr lang="en-US" sz="2400" dirty="0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 </a:t>
            </a:r>
            <a:r>
              <a:rPr lang="en-US" sz="2400" dirty="0" err="1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interinstituționale</a:t>
            </a:r>
            <a:endParaRPr lang="ro-RO" sz="2400" dirty="0">
              <a:solidFill>
                <a:srgbClr val="003399"/>
              </a:solidFill>
              <a:latin typeface="Segoe UI Semibold" panose="020B0702040204020203" pitchFamily="34" charset="0"/>
            </a:endParaRPr>
          </a:p>
          <a:p>
            <a:pPr marL="981075" indent="0">
              <a:lnSpc>
                <a:spcPct val="120000"/>
              </a:lnSpc>
              <a:buNone/>
            </a:pPr>
            <a:r>
              <a:rPr lang="ro-RO" sz="2400" dirty="0">
                <a:solidFill>
                  <a:srgbClr val="003399"/>
                </a:solidFill>
                <a:latin typeface="Segoe UI Semibold" panose="020B0702040204020203" pitchFamily="34" charset="0"/>
              </a:rPr>
              <a:t>IV. </a:t>
            </a:r>
            <a:r>
              <a:rPr lang="en-US" sz="2400" dirty="0" err="1">
                <a:solidFill>
                  <a:srgbClr val="003399"/>
                </a:solidFill>
                <a:latin typeface="Segoe UI Semibold" panose="020B0702040204020203" pitchFamily="34" charset="0"/>
              </a:rPr>
              <a:t>asigurarea</a:t>
            </a:r>
            <a:r>
              <a:rPr lang="en-US" sz="2400" dirty="0">
                <a:solidFill>
                  <a:srgbClr val="003399"/>
                </a:solidFill>
                <a:latin typeface="Segoe UI Semibold" panose="020B0702040204020203" pitchFamily="34" charset="0"/>
              </a:rPr>
              <a:t> </a:t>
            </a:r>
            <a:r>
              <a:rPr lang="en-US" sz="2400" dirty="0" err="1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consistenței</a:t>
            </a:r>
            <a:r>
              <a:rPr lang="en-US" sz="2400" dirty="0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 </a:t>
            </a:r>
            <a:r>
              <a:rPr lang="en-US" sz="2400" dirty="0" err="1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implementării</a:t>
            </a:r>
            <a:r>
              <a:rPr lang="en-US" sz="2400" dirty="0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 </a:t>
            </a:r>
            <a:r>
              <a:rPr lang="en-US" sz="2400" dirty="0" err="1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prin</a:t>
            </a:r>
            <a:r>
              <a:rPr lang="en-US" sz="2400" dirty="0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 </a:t>
            </a:r>
            <a:r>
              <a:rPr lang="en-US" sz="2400" dirty="0" err="1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monitorizarea</a:t>
            </a:r>
            <a:r>
              <a:rPr lang="en-US" sz="2400" dirty="0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 </a:t>
            </a:r>
            <a:r>
              <a:rPr lang="en-US" sz="2400" dirty="0" err="1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progresului</a:t>
            </a:r>
            <a:r>
              <a:rPr lang="en-US" sz="2400" dirty="0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 </a:t>
            </a:r>
            <a:r>
              <a:rPr lang="en-US" sz="2400" dirty="0" err="1">
                <a:solidFill>
                  <a:srgbClr val="003399"/>
                </a:solidFill>
                <a:latin typeface="Segoe UI Semibold" panose="020B0702040204020203" pitchFamily="34" charset="0"/>
              </a:rPr>
              <a:t>și</a:t>
            </a:r>
            <a:r>
              <a:rPr lang="en-US" sz="2400" dirty="0">
                <a:solidFill>
                  <a:srgbClr val="003399"/>
                </a:solidFill>
                <a:latin typeface="Segoe UI Semibold" panose="020B0702040204020203" pitchFamily="34" charset="0"/>
              </a:rPr>
              <a:t> </a:t>
            </a:r>
            <a:r>
              <a:rPr lang="en-US" sz="2400" dirty="0" err="1">
                <a:solidFill>
                  <a:srgbClr val="003399"/>
                </a:solidFill>
                <a:latin typeface="Segoe UI Semibold" panose="020B0702040204020203" pitchFamily="34" charset="0"/>
              </a:rPr>
              <a:t>prezentarea</a:t>
            </a:r>
            <a:r>
              <a:rPr lang="en-US" sz="2400" dirty="0">
                <a:solidFill>
                  <a:srgbClr val="003399"/>
                </a:solidFill>
                <a:latin typeface="Segoe UI Semibold" panose="020B0702040204020203" pitchFamily="34" charset="0"/>
              </a:rPr>
              <a:t> </a:t>
            </a:r>
            <a:r>
              <a:rPr lang="en-US" sz="2400" dirty="0" err="1">
                <a:solidFill>
                  <a:srgbClr val="003399"/>
                </a:solidFill>
                <a:latin typeface="Segoe UI Semibold" panose="020B0702040204020203" pitchFamily="34" charset="0"/>
              </a:rPr>
              <a:t>tendințelor</a:t>
            </a:r>
            <a:r>
              <a:rPr lang="en-US" sz="2400" dirty="0">
                <a:solidFill>
                  <a:srgbClr val="003399"/>
                </a:solidFill>
                <a:latin typeface="Segoe UI Semibold" panose="020B0702040204020203" pitchFamily="34" charset="0"/>
              </a:rPr>
              <a:t> de </a:t>
            </a:r>
            <a:r>
              <a:rPr lang="en-US" sz="2400" dirty="0" err="1">
                <a:solidFill>
                  <a:srgbClr val="003399"/>
                </a:solidFill>
                <a:latin typeface="Segoe UI Semibold" panose="020B0702040204020203" pitchFamily="34" charset="0"/>
              </a:rPr>
              <a:t>dezvoltare</a:t>
            </a:r>
            <a:r>
              <a:rPr lang="en-US" sz="2400" dirty="0">
                <a:solidFill>
                  <a:srgbClr val="003399"/>
                </a:solidFill>
                <a:latin typeface="Segoe UI Semibold" panose="020B0702040204020203" pitchFamily="34" charset="0"/>
              </a:rPr>
              <a:t> ale </a:t>
            </a:r>
            <a:r>
              <a:rPr lang="en-US" sz="2400" dirty="0" err="1">
                <a:solidFill>
                  <a:srgbClr val="003399"/>
                </a:solidFill>
                <a:latin typeface="Segoe UI Semibold" panose="020B0702040204020203" pitchFamily="34" charset="0"/>
              </a:rPr>
              <a:t>României</a:t>
            </a:r>
            <a:endParaRPr lang="ro-RO" sz="2400" dirty="0">
              <a:solidFill>
                <a:srgbClr val="003399"/>
              </a:solidFill>
              <a:latin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1147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D714397A-B426-4EF1-B196-286CEE2AE7D6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196770" cy="6858000"/>
            <a:chOff x="0" y="0"/>
            <a:chExt cx="402336" cy="6781288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D5E337D-DE03-431D-9BA2-64395D4FD894}"/>
                </a:ext>
              </a:extLst>
            </p:cNvPr>
            <p:cNvSpPr/>
            <p:nvPr/>
          </p:nvSpPr>
          <p:spPr>
            <a:xfrm>
              <a:off x="0" y="0"/>
              <a:ext cx="402336" cy="401854"/>
            </a:xfrm>
            <a:prstGeom prst="rect">
              <a:avLst/>
            </a:prstGeom>
            <a:solidFill>
              <a:srgbClr val="EB1C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3A46C0D-ABE2-4C3C-A5D5-62D7485793D3}"/>
                </a:ext>
              </a:extLst>
            </p:cNvPr>
            <p:cNvSpPr/>
            <p:nvPr/>
          </p:nvSpPr>
          <p:spPr>
            <a:xfrm>
              <a:off x="0" y="401854"/>
              <a:ext cx="402336" cy="403424"/>
            </a:xfrm>
            <a:prstGeom prst="rect">
              <a:avLst/>
            </a:prstGeom>
            <a:solidFill>
              <a:srgbClr val="D3A0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808B728-83B2-4091-AF6E-6F78A5EBD4EB}"/>
                </a:ext>
              </a:extLst>
            </p:cNvPr>
            <p:cNvSpPr/>
            <p:nvPr/>
          </p:nvSpPr>
          <p:spPr>
            <a:xfrm>
              <a:off x="0" y="1601137"/>
              <a:ext cx="402336" cy="403424"/>
            </a:xfrm>
            <a:prstGeom prst="rect">
              <a:avLst/>
            </a:prstGeom>
            <a:solidFill>
              <a:srgbClr val="EF40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124E14B-F929-4591-B3A5-E53FF50CB3A1}"/>
                </a:ext>
              </a:extLst>
            </p:cNvPr>
            <p:cNvSpPr/>
            <p:nvPr/>
          </p:nvSpPr>
          <p:spPr>
            <a:xfrm>
              <a:off x="0" y="805278"/>
              <a:ext cx="402336" cy="401854"/>
            </a:xfrm>
            <a:prstGeom prst="rect">
              <a:avLst/>
            </a:prstGeom>
            <a:solidFill>
              <a:srgbClr val="279B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28DB700-59C6-45BA-B8ED-B9DDDF9C00DE}"/>
                </a:ext>
              </a:extLst>
            </p:cNvPr>
            <p:cNvSpPr/>
            <p:nvPr/>
          </p:nvSpPr>
          <p:spPr>
            <a:xfrm>
              <a:off x="0" y="1199283"/>
              <a:ext cx="402336" cy="401854"/>
            </a:xfrm>
            <a:prstGeom prst="rect">
              <a:avLst/>
            </a:prstGeom>
            <a:solidFill>
              <a:srgbClr val="C31F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86C339C-3190-4E3F-A895-499162B0A8C1}"/>
                </a:ext>
              </a:extLst>
            </p:cNvPr>
            <p:cNvSpPr/>
            <p:nvPr/>
          </p:nvSpPr>
          <p:spPr>
            <a:xfrm>
              <a:off x="0" y="2004562"/>
              <a:ext cx="402336" cy="401854"/>
            </a:xfrm>
            <a:prstGeom prst="rect">
              <a:avLst/>
            </a:prstGeom>
            <a:solidFill>
              <a:srgbClr val="00AE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AFAD3C4-B832-4F1A-8F4B-B56E2299DC78}"/>
                </a:ext>
              </a:extLst>
            </p:cNvPr>
            <p:cNvSpPr/>
            <p:nvPr/>
          </p:nvSpPr>
          <p:spPr>
            <a:xfrm>
              <a:off x="0" y="2398567"/>
              <a:ext cx="402336" cy="403424"/>
            </a:xfrm>
            <a:prstGeom prst="rect">
              <a:avLst/>
            </a:prstGeom>
            <a:solidFill>
              <a:srgbClr val="FDB7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A4FDBF1-471F-4FB2-9BBD-85EACBB02012}"/>
                </a:ext>
              </a:extLst>
            </p:cNvPr>
            <p:cNvSpPr/>
            <p:nvPr/>
          </p:nvSpPr>
          <p:spPr>
            <a:xfrm>
              <a:off x="0" y="2801991"/>
              <a:ext cx="402336" cy="401854"/>
            </a:xfrm>
            <a:prstGeom prst="rect">
              <a:avLst/>
            </a:prstGeom>
            <a:solidFill>
              <a:srgbClr val="8F18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7A51180-2250-4EE5-811D-ED757F891736}"/>
                </a:ext>
              </a:extLst>
            </p:cNvPr>
            <p:cNvSpPr/>
            <p:nvPr/>
          </p:nvSpPr>
          <p:spPr>
            <a:xfrm>
              <a:off x="0" y="3195996"/>
              <a:ext cx="402336" cy="401854"/>
            </a:xfrm>
            <a:prstGeom prst="rect">
              <a:avLst/>
            </a:prstGeom>
            <a:solidFill>
              <a:srgbClr val="F36D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0AF8C61-3F1B-467E-A7F7-7662B8F7854F}"/>
                </a:ext>
              </a:extLst>
            </p:cNvPr>
            <p:cNvSpPr/>
            <p:nvPr/>
          </p:nvSpPr>
          <p:spPr>
            <a:xfrm>
              <a:off x="0" y="4387431"/>
              <a:ext cx="402336" cy="403423"/>
            </a:xfrm>
            <a:prstGeom prst="rect">
              <a:avLst/>
            </a:prstGeom>
            <a:solidFill>
              <a:srgbClr val="CF8D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4A3D7E3-3B53-455B-A659-43F2985FABC8}"/>
                </a:ext>
              </a:extLst>
            </p:cNvPr>
            <p:cNvSpPr/>
            <p:nvPr/>
          </p:nvSpPr>
          <p:spPr>
            <a:xfrm>
              <a:off x="0" y="3597850"/>
              <a:ext cx="402336" cy="403424"/>
            </a:xfrm>
            <a:prstGeom prst="rect">
              <a:avLst/>
            </a:prstGeom>
            <a:solidFill>
              <a:srgbClr val="E114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E50884F-161F-4747-B4A1-5B47BD6E8759}"/>
                </a:ext>
              </a:extLst>
            </p:cNvPr>
            <p:cNvSpPr/>
            <p:nvPr/>
          </p:nvSpPr>
          <p:spPr>
            <a:xfrm>
              <a:off x="0" y="3993425"/>
              <a:ext cx="402336" cy="401854"/>
            </a:xfrm>
            <a:prstGeom prst="rect">
              <a:avLst/>
            </a:prstGeom>
            <a:solidFill>
              <a:srgbClr val="F99D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71F2950-B1F7-4696-BFBD-32838BE7F726}"/>
                </a:ext>
              </a:extLst>
            </p:cNvPr>
            <p:cNvSpPr/>
            <p:nvPr/>
          </p:nvSpPr>
          <p:spPr>
            <a:xfrm>
              <a:off x="0" y="4783006"/>
              <a:ext cx="402336" cy="401854"/>
            </a:xfrm>
            <a:prstGeom prst="rect">
              <a:avLst/>
            </a:prstGeom>
            <a:solidFill>
              <a:srgbClr val="4877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4A368BD-0173-4265-8BD1-CBBA1D084A8E}"/>
                </a:ext>
              </a:extLst>
            </p:cNvPr>
            <p:cNvSpPr/>
            <p:nvPr/>
          </p:nvSpPr>
          <p:spPr>
            <a:xfrm>
              <a:off x="0" y="5183290"/>
              <a:ext cx="402336" cy="401854"/>
            </a:xfrm>
            <a:prstGeom prst="rect">
              <a:avLst/>
            </a:prstGeom>
            <a:solidFill>
              <a:srgbClr val="007D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E31DEE1-B57F-4049-8438-4E638B13D6F0}"/>
                </a:ext>
              </a:extLst>
            </p:cNvPr>
            <p:cNvSpPr/>
            <p:nvPr/>
          </p:nvSpPr>
          <p:spPr>
            <a:xfrm>
              <a:off x="0" y="5583575"/>
              <a:ext cx="402336" cy="401854"/>
            </a:xfrm>
            <a:prstGeom prst="rect">
              <a:avLst/>
            </a:prstGeom>
            <a:solidFill>
              <a:srgbClr val="3EB0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A92AC18-F7A9-4B26-BD99-23B59D66B129}"/>
                </a:ext>
              </a:extLst>
            </p:cNvPr>
            <p:cNvSpPr/>
            <p:nvPr/>
          </p:nvSpPr>
          <p:spPr>
            <a:xfrm>
              <a:off x="0" y="5979150"/>
              <a:ext cx="402336" cy="401854"/>
            </a:xfrm>
            <a:prstGeom prst="rect">
              <a:avLst/>
            </a:prstGeom>
            <a:solidFill>
              <a:srgbClr val="0255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C8EE99A-6B0D-4E7E-B46E-F324ACE9208A}"/>
                </a:ext>
              </a:extLst>
            </p:cNvPr>
            <p:cNvSpPr/>
            <p:nvPr/>
          </p:nvSpPr>
          <p:spPr>
            <a:xfrm>
              <a:off x="0" y="6379434"/>
              <a:ext cx="402336" cy="401854"/>
            </a:xfrm>
            <a:prstGeom prst="rect">
              <a:avLst/>
            </a:prstGeom>
            <a:solidFill>
              <a:srgbClr val="1836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CFB6D188-85D5-4F17-A485-598D4EEE3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41541" y="6084210"/>
            <a:ext cx="2798806" cy="462606"/>
          </a:xfrm>
        </p:spPr>
        <p:txBody>
          <a:bodyPr/>
          <a:lstStyle/>
          <a:p>
            <a:fld id="{A5D5AB56-1E4A-481A-852F-43BD6287DAF7}" type="slidenum">
              <a:rPr lang="en-US" sz="1400" b="1" smtClean="0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4</a:t>
            </a:fld>
            <a:endParaRPr lang="en-US" sz="1400" b="1" dirty="0">
              <a:solidFill>
                <a:srgbClr val="003399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5272" y="62731"/>
            <a:ext cx="7560392" cy="809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398529" y="6012681"/>
            <a:ext cx="7713487" cy="870927"/>
            <a:chOff x="503923" y="5906856"/>
            <a:chExt cx="7713487" cy="870927"/>
          </a:xfrm>
        </p:grpSpPr>
        <p:sp>
          <p:nvSpPr>
            <p:cNvPr id="29" name="Text Box 5"/>
            <p:cNvSpPr txBox="1">
              <a:spLocks noChangeArrowheads="1"/>
            </p:cNvSpPr>
            <p:nvPr/>
          </p:nvSpPr>
          <p:spPr bwMode="auto">
            <a:xfrm>
              <a:off x="503923" y="5906856"/>
              <a:ext cx="4513721" cy="3590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o-RO" altLang="en-US" sz="900" b="0" i="1" u="none" strike="noStrike" cap="none" normalizeH="0" baseline="0" dirty="0">
                  <a:ln>
                    <a:noFill/>
                  </a:ln>
                  <a:solidFill>
                    <a:srgbClr val="003399"/>
                  </a:solidFill>
                  <a:effectLst/>
                  <a:latin typeface="Trebuchet MS" panose="020B0603020202020204" pitchFamily="34" charset="0"/>
                </a:rPr>
                <a:t>Proiect cofinanțat din Fondul Social European prin </a:t>
              </a:r>
              <a:br>
                <a:rPr kumimoji="0" lang="ro-RO" altLang="en-US" sz="900" b="0" i="1" u="none" strike="noStrike" cap="none" normalizeH="0" baseline="0" dirty="0">
                  <a:ln>
                    <a:noFill/>
                  </a:ln>
                  <a:solidFill>
                    <a:srgbClr val="003399"/>
                  </a:solidFill>
                  <a:effectLst/>
                  <a:latin typeface="Trebuchet MS" panose="020B0603020202020204" pitchFamily="34" charset="0"/>
                </a:rPr>
              </a:br>
              <a:r>
                <a:rPr kumimoji="0" lang="ro-RO" altLang="en-US" sz="900" b="0" i="1" u="none" strike="noStrike" cap="none" normalizeH="0" baseline="0" dirty="0">
                  <a:ln>
                    <a:noFill/>
                  </a:ln>
                  <a:solidFill>
                    <a:srgbClr val="003399"/>
                  </a:solidFill>
                  <a:effectLst/>
                  <a:latin typeface="Trebuchet MS" panose="020B0603020202020204" pitchFamily="34" charset="0"/>
                </a:rPr>
                <a:t>Programul Operațional Capacitate Administrativă 2014-2020, SIPOCA 613     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pic>
          <p:nvPicPr>
            <p:cNvPr id="30" name="Picture 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923" y="6084210"/>
              <a:ext cx="7713487" cy="6935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pic>
        <p:nvPicPr>
          <p:cNvPr id="31" name="Picture 2" descr="romania durabil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4716" y="6103757"/>
            <a:ext cx="2996333" cy="347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DECE73CB-2BFB-6329-4DFB-7E28FFCF2F0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076" y="1696633"/>
            <a:ext cx="4298910" cy="4263135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1F2A84E7-E904-97F5-E539-9833F9BEDFCB}"/>
              </a:ext>
            </a:extLst>
          </p:cNvPr>
          <p:cNvSpPr txBox="1"/>
          <p:nvPr/>
        </p:nvSpPr>
        <p:spPr>
          <a:xfrm>
            <a:off x="475076" y="1009095"/>
            <a:ext cx="80909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o-RO" sz="2800" b="1" dirty="0">
                <a:solidFill>
                  <a:srgbClr val="CE1126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+mj-cs"/>
              </a:rPr>
              <a:t>I. Cadru strategic și instituțional consolidat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145D81E-B28A-2B55-0301-74ED50F31AE6}"/>
              </a:ext>
            </a:extLst>
          </p:cNvPr>
          <p:cNvSpPr txBox="1"/>
          <p:nvPr/>
        </p:nvSpPr>
        <p:spPr>
          <a:xfrm>
            <a:off x="5025116" y="1576487"/>
            <a:ext cx="6845933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2019</a:t>
            </a:r>
            <a:r>
              <a:rPr lang="ro-RO" b="1" dirty="0"/>
              <a:t> – H.G. 272/8.05.  </a:t>
            </a:r>
            <a:endParaRPr lang="en-US" b="1" dirty="0"/>
          </a:p>
          <a:p>
            <a:r>
              <a:rPr lang="en-US" dirty="0" err="1"/>
              <a:t>Înființarea</a:t>
            </a:r>
            <a:r>
              <a:rPr lang="en-US" dirty="0"/>
              <a:t> ”</a:t>
            </a:r>
            <a:r>
              <a:rPr lang="en-US" dirty="0" err="1"/>
              <a:t>Comitetului</a:t>
            </a:r>
            <a:r>
              <a:rPr lang="en-US" dirty="0"/>
              <a:t> </a:t>
            </a:r>
            <a:r>
              <a:rPr lang="en-US" dirty="0" err="1"/>
              <a:t>interdepartamental</a:t>
            </a:r>
            <a:r>
              <a:rPr lang="en-US" dirty="0"/>
              <a:t> </a:t>
            </a:r>
            <a:r>
              <a:rPr lang="en-US" dirty="0" err="1"/>
              <a:t>pentru</a:t>
            </a:r>
            <a:r>
              <a:rPr lang="en-US" dirty="0"/>
              <a:t> </a:t>
            </a:r>
            <a:r>
              <a:rPr lang="en-US" dirty="0" err="1"/>
              <a:t>dezvoltare</a:t>
            </a:r>
            <a:endParaRPr lang="en-US" dirty="0"/>
          </a:p>
          <a:p>
            <a:r>
              <a:rPr lang="en-US" dirty="0" err="1"/>
              <a:t>durabilă</a:t>
            </a:r>
            <a:r>
              <a:rPr lang="en-US" dirty="0"/>
              <a:t>”</a:t>
            </a:r>
          </a:p>
          <a:p>
            <a:endParaRPr lang="ro-RO" b="1" dirty="0"/>
          </a:p>
          <a:p>
            <a:r>
              <a:rPr lang="en-US" b="1" dirty="0"/>
              <a:t>2020</a:t>
            </a:r>
            <a:r>
              <a:rPr lang="ro-RO" b="1" dirty="0"/>
              <a:t> – H.G. 114/4.05. </a:t>
            </a:r>
            <a:endParaRPr lang="en-US" b="1" dirty="0"/>
          </a:p>
          <a:p>
            <a:r>
              <a:rPr lang="en-US" dirty="0" err="1"/>
              <a:t>Înființarea</a:t>
            </a:r>
            <a:r>
              <a:rPr lang="en-US" dirty="0"/>
              <a:t> ”</a:t>
            </a:r>
            <a:r>
              <a:rPr lang="en-US" dirty="0" err="1"/>
              <a:t>Consiliului</a:t>
            </a:r>
            <a:r>
              <a:rPr lang="en-US" dirty="0"/>
              <a:t> </a:t>
            </a:r>
            <a:r>
              <a:rPr lang="en-US" dirty="0" err="1"/>
              <a:t>consultativ</a:t>
            </a:r>
            <a:r>
              <a:rPr lang="en-US" dirty="0"/>
              <a:t> </a:t>
            </a:r>
            <a:r>
              <a:rPr lang="en-US" dirty="0" err="1"/>
              <a:t>pentru</a:t>
            </a:r>
            <a:r>
              <a:rPr lang="en-US" dirty="0"/>
              <a:t> </a:t>
            </a:r>
            <a:r>
              <a:rPr lang="en-US" dirty="0" err="1"/>
              <a:t>dezvoltare</a:t>
            </a:r>
            <a:r>
              <a:rPr lang="en-US" dirty="0"/>
              <a:t> </a:t>
            </a:r>
            <a:r>
              <a:rPr lang="en-US" dirty="0" err="1"/>
              <a:t>durabilă</a:t>
            </a:r>
            <a:r>
              <a:rPr lang="en-US" dirty="0"/>
              <a:t>”</a:t>
            </a:r>
            <a:endParaRPr lang="ro-RO" dirty="0"/>
          </a:p>
          <a:p>
            <a:endParaRPr lang="ro-RO" dirty="0"/>
          </a:p>
          <a:p>
            <a:r>
              <a:rPr lang="ro-RO" b="1" dirty="0"/>
              <a:t>2021 - </a:t>
            </a:r>
            <a:r>
              <a:rPr lang="ro-RO" dirty="0"/>
              <a:t>22 nuclee pentru dezvoltare durabilă – cca. 90 de specialiști</a:t>
            </a:r>
          </a:p>
          <a:p>
            <a:endParaRPr lang="ro-RO" b="1" dirty="0"/>
          </a:p>
          <a:p>
            <a:r>
              <a:rPr lang="ro-RO" b="1" dirty="0"/>
              <a:t>2022 - Legea nr. 156/mai 2022 </a:t>
            </a:r>
            <a:r>
              <a:rPr lang="ro-RO" dirty="0"/>
              <a:t>privind aprobarea O.U.G. nr. 138/2021 pentru modificarea și completarea O.U.G. nr. 57/2019 privind </a:t>
            </a:r>
            <a:r>
              <a:rPr lang="ro-RO" b="1" dirty="0"/>
              <a:t>Codul administrativ, Art. 610^1 – expert dezvoltare durabilă</a:t>
            </a:r>
          </a:p>
          <a:p>
            <a:endParaRPr lang="ro-RO" b="1" dirty="0"/>
          </a:p>
          <a:p>
            <a:r>
              <a:rPr lang="ro-RO" b="1" dirty="0"/>
              <a:t>2022 – H.G. 754/8.06. </a:t>
            </a:r>
            <a:r>
              <a:rPr lang="en-US" dirty="0" err="1"/>
              <a:t>pentru</a:t>
            </a:r>
            <a:r>
              <a:rPr lang="en-US" dirty="0"/>
              <a:t> </a:t>
            </a:r>
            <a:r>
              <a:rPr lang="en-US" dirty="0" err="1"/>
              <a:t>modificarea</a:t>
            </a:r>
            <a:r>
              <a:rPr lang="en-US" dirty="0"/>
              <a:t> </a:t>
            </a:r>
            <a:r>
              <a:rPr lang="en-US" dirty="0" err="1"/>
              <a:t>și</a:t>
            </a:r>
            <a:r>
              <a:rPr lang="en-US" dirty="0"/>
              <a:t> </a:t>
            </a:r>
            <a:r>
              <a:rPr lang="en-US" dirty="0" err="1"/>
              <a:t>completarea</a:t>
            </a:r>
            <a:r>
              <a:rPr lang="en-US" dirty="0"/>
              <a:t> </a:t>
            </a:r>
            <a:r>
              <a:rPr lang="ro-RO" dirty="0"/>
              <a:t>H.G </a:t>
            </a:r>
            <a:r>
              <a:rPr lang="en-US" dirty="0"/>
              <a:t>877/2018 </a:t>
            </a:r>
            <a:r>
              <a:rPr lang="en-US" dirty="0" err="1"/>
              <a:t>privind</a:t>
            </a:r>
            <a:r>
              <a:rPr lang="en-US" dirty="0"/>
              <a:t> </a:t>
            </a:r>
            <a:r>
              <a:rPr lang="en-US" dirty="0" err="1"/>
              <a:t>adoptarea</a:t>
            </a:r>
            <a:r>
              <a:rPr lang="en-US" dirty="0"/>
              <a:t> </a:t>
            </a:r>
            <a:r>
              <a:rPr lang="ro-RO" dirty="0"/>
              <a:t>SNDDR </a:t>
            </a:r>
            <a:r>
              <a:rPr lang="en-US" dirty="0"/>
              <a:t>2030</a:t>
            </a:r>
            <a:r>
              <a:rPr lang="ro-RO" dirty="0"/>
              <a:t>, art. 1^1 aprobă </a:t>
            </a:r>
            <a:r>
              <a:rPr lang="ro-RO" b="1" dirty="0"/>
              <a:t>Planul național de acțiune pentru implementarea SNDDR 2030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64383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D714397A-B426-4EF1-B196-286CEE2AE7D6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196770" cy="6858000"/>
            <a:chOff x="0" y="0"/>
            <a:chExt cx="402336" cy="6781288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D5E337D-DE03-431D-9BA2-64395D4FD894}"/>
                </a:ext>
              </a:extLst>
            </p:cNvPr>
            <p:cNvSpPr/>
            <p:nvPr/>
          </p:nvSpPr>
          <p:spPr>
            <a:xfrm>
              <a:off x="0" y="0"/>
              <a:ext cx="402336" cy="401854"/>
            </a:xfrm>
            <a:prstGeom prst="rect">
              <a:avLst/>
            </a:prstGeom>
            <a:solidFill>
              <a:srgbClr val="EB1C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3A46C0D-ABE2-4C3C-A5D5-62D7485793D3}"/>
                </a:ext>
              </a:extLst>
            </p:cNvPr>
            <p:cNvSpPr/>
            <p:nvPr/>
          </p:nvSpPr>
          <p:spPr>
            <a:xfrm>
              <a:off x="0" y="401854"/>
              <a:ext cx="402336" cy="403424"/>
            </a:xfrm>
            <a:prstGeom prst="rect">
              <a:avLst/>
            </a:prstGeom>
            <a:solidFill>
              <a:srgbClr val="D3A0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808B728-83B2-4091-AF6E-6F78A5EBD4EB}"/>
                </a:ext>
              </a:extLst>
            </p:cNvPr>
            <p:cNvSpPr/>
            <p:nvPr/>
          </p:nvSpPr>
          <p:spPr>
            <a:xfrm>
              <a:off x="0" y="1601137"/>
              <a:ext cx="402336" cy="403424"/>
            </a:xfrm>
            <a:prstGeom prst="rect">
              <a:avLst/>
            </a:prstGeom>
            <a:solidFill>
              <a:srgbClr val="EF40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124E14B-F929-4591-B3A5-E53FF50CB3A1}"/>
                </a:ext>
              </a:extLst>
            </p:cNvPr>
            <p:cNvSpPr/>
            <p:nvPr/>
          </p:nvSpPr>
          <p:spPr>
            <a:xfrm>
              <a:off x="0" y="805278"/>
              <a:ext cx="402336" cy="401854"/>
            </a:xfrm>
            <a:prstGeom prst="rect">
              <a:avLst/>
            </a:prstGeom>
            <a:solidFill>
              <a:srgbClr val="279B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28DB700-59C6-45BA-B8ED-B9DDDF9C00DE}"/>
                </a:ext>
              </a:extLst>
            </p:cNvPr>
            <p:cNvSpPr/>
            <p:nvPr/>
          </p:nvSpPr>
          <p:spPr>
            <a:xfrm>
              <a:off x="0" y="1199283"/>
              <a:ext cx="402336" cy="401854"/>
            </a:xfrm>
            <a:prstGeom prst="rect">
              <a:avLst/>
            </a:prstGeom>
            <a:solidFill>
              <a:srgbClr val="C31F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86C339C-3190-4E3F-A895-499162B0A8C1}"/>
                </a:ext>
              </a:extLst>
            </p:cNvPr>
            <p:cNvSpPr/>
            <p:nvPr/>
          </p:nvSpPr>
          <p:spPr>
            <a:xfrm>
              <a:off x="0" y="2004562"/>
              <a:ext cx="402336" cy="401854"/>
            </a:xfrm>
            <a:prstGeom prst="rect">
              <a:avLst/>
            </a:prstGeom>
            <a:solidFill>
              <a:srgbClr val="00AE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AFAD3C4-B832-4F1A-8F4B-B56E2299DC78}"/>
                </a:ext>
              </a:extLst>
            </p:cNvPr>
            <p:cNvSpPr/>
            <p:nvPr/>
          </p:nvSpPr>
          <p:spPr>
            <a:xfrm>
              <a:off x="0" y="2398567"/>
              <a:ext cx="402336" cy="403424"/>
            </a:xfrm>
            <a:prstGeom prst="rect">
              <a:avLst/>
            </a:prstGeom>
            <a:solidFill>
              <a:srgbClr val="FDB7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A4FDBF1-471F-4FB2-9BBD-85EACBB02012}"/>
                </a:ext>
              </a:extLst>
            </p:cNvPr>
            <p:cNvSpPr/>
            <p:nvPr/>
          </p:nvSpPr>
          <p:spPr>
            <a:xfrm>
              <a:off x="0" y="2801991"/>
              <a:ext cx="402336" cy="401854"/>
            </a:xfrm>
            <a:prstGeom prst="rect">
              <a:avLst/>
            </a:prstGeom>
            <a:solidFill>
              <a:srgbClr val="8F18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7A51180-2250-4EE5-811D-ED757F891736}"/>
                </a:ext>
              </a:extLst>
            </p:cNvPr>
            <p:cNvSpPr/>
            <p:nvPr/>
          </p:nvSpPr>
          <p:spPr>
            <a:xfrm>
              <a:off x="0" y="3195996"/>
              <a:ext cx="402336" cy="401854"/>
            </a:xfrm>
            <a:prstGeom prst="rect">
              <a:avLst/>
            </a:prstGeom>
            <a:solidFill>
              <a:srgbClr val="F36D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0AF8C61-3F1B-467E-A7F7-7662B8F7854F}"/>
                </a:ext>
              </a:extLst>
            </p:cNvPr>
            <p:cNvSpPr/>
            <p:nvPr/>
          </p:nvSpPr>
          <p:spPr>
            <a:xfrm>
              <a:off x="0" y="4387431"/>
              <a:ext cx="402336" cy="403423"/>
            </a:xfrm>
            <a:prstGeom prst="rect">
              <a:avLst/>
            </a:prstGeom>
            <a:solidFill>
              <a:srgbClr val="CF8D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4A3D7E3-3B53-455B-A659-43F2985FABC8}"/>
                </a:ext>
              </a:extLst>
            </p:cNvPr>
            <p:cNvSpPr/>
            <p:nvPr/>
          </p:nvSpPr>
          <p:spPr>
            <a:xfrm>
              <a:off x="0" y="3597850"/>
              <a:ext cx="402336" cy="403424"/>
            </a:xfrm>
            <a:prstGeom prst="rect">
              <a:avLst/>
            </a:prstGeom>
            <a:solidFill>
              <a:srgbClr val="E114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E50884F-161F-4747-B4A1-5B47BD6E8759}"/>
                </a:ext>
              </a:extLst>
            </p:cNvPr>
            <p:cNvSpPr/>
            <p:nvPr/>
          </p:nvSpPr>
          <p:spPr>
            <a:xfrm>
              <a:off x="0" y="3993425"/>
              <a:ext cx="402336" cy="401854"/>
            </a:xfrm>
            <a:prstGeom prst="rect">
              <a:avLst/>
            </a:prstGeom>
            <a:solidFill>
              <a:srgbClr val="F99D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71F2950-B1F7-4696-BFBD-32838BE7F726}"/>
                </a:ext>
              </a:extLst>
            </p:cNvPr>
            <p:cNvSpPr/>
            <p:nvPr/>
          </p:nvSpPr>
          <p:spPr>
            <a:xfrm>
              <a:off x="0" y="4783006"/>
              <a:ext cx="402336" cy="401854"/>
            </a:xfrm>
            <a:prstGeom prst="rect">
              <a:avLst/>
            </a:prstGeom>
            <a:solidFill>
              <a:srgbClr val="4877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4A368BD-0173-4265-8BD1-CBBA1D084A8E}"/>
                </a:ext>
              </a:extLst>
            </p:cNvPr>
            <p:cNvSpPr/>
            <p:nvPr/>
          </p:nvSpPr>
          <p:spPr>
            <a:xfrm>
              <a:off x="0" y="5183290"/>
              <a:ext cx="402336" cy="401854"/>
            </a:xfrm>
            <a:prstGeom prst="rect">
              <a:avLst/>
            </a:prstGeom>
            <a:solidFill>
              <a:srgbClr val="007D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E31DEE1-B57F-4049-8438-4E638B13D6F0}"/>
                </a:ext>
              </a:extLst>
            </p:cNvPr>
            <p:cNvSpPr/>
            <p:nvPr/>
          </p:nvSpPr>
          <p:spPr>
            <a:xfrm>
              <a:off x="0" y="5583575"/>
              <a:ext cx="402336" cy="401854"/>
            </a:xfrm>
            <a:prstGeom prst="rect">
              <a:avLst/>
            </a:prstGeom>
            <a:solidFill>
              <a:srgbClr val="3EB0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A92AC18-F7A9-4B26-BD99-23B59D66B129}"/>
                </a:ext>
              </a:extLst>
            </p:cNvPr>
            <p:cNvSpPr/>
            <p:nvPr/>
          </p:nvSpPr>
          <p:spPr>
            <a:xfrm>
              <a:off x="0" y="5979150"/>
              <a:ext cx="402336" cy="401854"/>
            </a:xfrm>
            <a:prstGeom prst="rect">
              <a:avLst/>
            </a:prstGeom>
            <a:solidFill>
              <a:srgbClr val="0255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C8EE99A-6B0D-4E7E-B46E-F324ACE9208A}"/>
                </a:ext>
              </a:extLst>
            </p:cNvPr>
            <p:cNvSpPr/>
            <p:nvPr/>
          </p:nvSpPr>
          <p:spPr>
            <a:xfrm>
              <a:off x="0" y="6379434"/>
              <a:ext cx="402336" cy="401854"/>
            </a:xfrm>
            <a:prstGeom prst="rect">
              <a:avLst/>
            </a:prstGeom>
            <a:solidFill>
              <a:srgbClr val="1836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CFB6D188-85D5-4F17-A485-598D4EEE3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41541" y="6084210"/>
            <a:ext cx="2798806" cy="462606"/>
          </a:xfrm>
        </p:spPr>
        <p:txBody>
          <a:bodyPr/>
          <a:lstStyle/>
          <a:p>
            <a:fld id="{A5D5AB56-1E4A-481A-852F-43BD6287DAF7}" type="slidenum">
              <a:rPr lang="en-US" sz="1400" b="1" smtClean="0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5</a:t>
            </a:fld>
            <a:endParaRPr lang="en-US" sz="1400" b="1" dirty="0">
              <a:solidFill>
                <a:srgbClr val="003399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5273" y="271213"/>
            <a:ext cx="7560392" cy="809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503923" y="5987073"/>
            <a:ext cx="7713487" cy="870927"/>
            <a:chOff x="503923" y="5906856"/>
            <a:chExt cx="7713487" cy="870927"/>
          </a:xfrm>
        </p:grpSpPr>
        <p:sp>
          <p:nvSpPr>
            <p:cNvPr id="29" name="Text Box 5"/>
            <p:cNvSpPr txBox="1">
              <a:spLocks noChangeArrowheads="1"/>
            </p:cNvSpPr>
            <p:nvPr/>
          </p:nvSpPr>
          <p:spPr bwMode="auto">
            <a:xfrm>
              <a:off x="503923" y="5906856"/>
              <a:ext cx="4513721" cy="3590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o-RO" altLang="en-US" sz="900" b="0" i="1" u="none" strike="noStrike" cap="none" normalizeH="0" baseline="0" dirty="0">
                  <a:ln>
                    <a:noFill/>
                  </a:ln>
                  <a:solidFill>
                    <a:srgbClr val="003399"/>
                  </a:solidFill>
                  <a:effectLst/>
                  <a:latin typeface="Trebuchet MS" panose="020B0603020202020204" pitchFamily="34" charset="0"/>
                </a:rPr>
                <a:t>Proiect cofinanțat din Fondul Social European prin </a:t>
              </a:r>
              <a:br>
                <a:rPr kumimoji="0" lang="ro-RO" altLang="en-US" sz="900" b="0" i="1" u="none" strike="noStrike" cap="none" normalizeH="0" baseline="0" dirty="0">
                  <a:ln>
                    <a:noFill/>
                  </a:ln>
                  <a:solidFill>
                    <a:srgbClr val="003399"/>
                  </a:solidFill>
                  <a:effectLst/>
                  <a:latin typeface="Trebuchet MS" panose="020B0603020202020204" pitchFamily="34" charset="0"/>
                </a:rPr>
              </a:br>
              <a:r>
                <a:rPr kumimoji="0" lang="ro-RO" altLang="en-US" sz="900" b="0" i="1" u="none" strike="noStrike" cap="none" normalizeH="0" baseline="0" dirty="0">
                  <a:ln>
                    <a:noFill/>
                  </a:ln>
                  <a:solidFill>
                    <a:srgbClr val="003399"/>
                  </a:solidFill>
                  <a:effectLst/>
                  <a:latin typeface="Trebuchet MS" panose="020B0603020202020204" pitchFamily="34" charset="0"/>
                </a:rPr>
                <a:t>Programul Operațional Capacitate Administrativă 2014-2020, SIPOCA 613     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pic>
          <p:nvPicPr>
            <p:cNvPr id="30" name="Picture 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923" y="6084210"/>
              <a:ext cx="7713487" cy="6935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pic>
        <p:nvPicPr>
          <p:cNvPr id="31" name="Picture 2" descr="romania durabil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4716" y="6103757"/>
            <a:ext cx="2996333" cy="347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503923" y="2048767"/>
            <a:ext cx="11489530" cy="5184577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  <a:defRPr/>
            </a:pPr>
            <a:r>
              <a:rPr lang="en-US" sz="2000" b="1" dirty="0" err="1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Analiz</a:t>
            </a:r>
            <a:r>
              <a:rPr lang="ro-RO" sz="2000" b="1" dirty="0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ă ocupațională </a:t>
            </a:r>
            <a:r>
              <a:rPr lang="ro-RO" sz="2000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și </a:t>
            </a:r>
            <a:r>
              <a:rPr lang="ro-RO" sz="2000" b="1" dirty="0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S</a:t>
            </a:r>
            <a:r>
              <a:rPr lang="en-US" sz="2000" b="1" dirty="0" err="1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tandard</a:t>
            </a:r>
            <a:r>
              <a:rPr lang="en-US" sz="2000" b="1" dirty="0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profesional</a:t>
            </a:r>
            <a:r>
              <a:rPr lang="en-US" sz="2000" b="1" dirty="0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2000" b="0" i="0" strike="noStrike" kern="1200" cap="none" spc="0" normalizeH="0" baseline="0" noProof="0" dirty="0" err="1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aferent</a:t>
            </a:r>
            <a:r>
              <a:rPr kumimoji="0" lang="en-US" sz="2000" b="0" i="0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2000" b="0" i="0" strike="noStrike" kern="1200" cap="none" spc="0" normalizeH="0" baseline="0" noProof="0" dirty="0" err="1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ocupației</a:t>
            </a:r>
            <a:r>
              <a:rPr kumimoji="0" lang="en-US" sz="2000" b="0" i="0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sz="2000" dirty="0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“expert </a:t>
            </a:r>
            <a:r>
              <a:rPr lang="en-US" sz="2000" dirty="0" err="1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dezvoltare</a:t>
            </a:r>
            <a:r>
              <a:rPr lang="en-US" sz="2000" dirty="0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durabilă</a:t>
            </a:r>
            <a:r>
              <a:rPr lang="en-US" sz="2000" dirty="0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”</a:t>
            </a:r>
            <a:r>
              <a:rPr lang="ro-RO" sz="2000" dirty="0">
                <a:solidFill>
                  <a:srgbClr val="003399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 </a:t>
            </a:r>
            <a:r>
              <a:rPr lang="en-US" sz="2000" noProof="0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kumimoji="0" lang="ro-RO" sz="2000" b="0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aprobat de ANC în </a:t>
            </a:r>
            <a:r>
              <a:rPr lang="ro-RO" sz="2000" u="sng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25  Februarie 2021</a:t>
            </a:r>
          </a:p>
          <a:p>
            <a:pPr algn="just">
              <a:lnSpc>
                <a:spcPct val="100000"/>
              </a:lnSpc>
              <a:defRPr/>
            </a:pPr>
            <a:r>
              <a:rPr lang="ro-RO" sz="2000" b="1" dirty="0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Program de formare profesională </a:t>
            </a:r>
            <a:r>
              <a:rPr kumimoji="0" lang="ro-RO" sz="2000" b="1" i="0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în domeniul dezvoltării durabile a personalului din administrația publică centrală - </a:t>
            </a:r>
            <a:r>
              <a:rPr kumimoji="0" lang="ro-RO" sz="2000" b="1" i="0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150 de persoane formate/calificate</a:t>
            </a:r>
            <a:r>
              <a:rPr kumimoji="0" lang="ro-RO" sz="2000" b="1" i="0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pentru ocupația </a:t>
            </a:r>
            <a:br>
              <a:rPr kumimoji="0" lang="ro-RO" sz="2000" b="1" i="0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ro-RO" sz="2000" b="1" i="0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"expert dezvoltare durabilă", </a:t>
            </a:r>
            <a:r>
              <a:rPr kumimoji="0" lang="ro-RO" sz="2000" b="1" i="0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cod 245232 care face parte din cadrul Grupei de baza 2452 </a:t>
            </a:r>
            <a:r>
              <a:rPr lang="ro-RO" sz="2000" b="1" dirty="0">
                <a:solidFill>
                  <a:srgbClr val="003399"/>
                </a:solidFill>
                <a:latin typeface="Segoe UI Semibold" panose="020B0702040204020203" pitchFamily="34" charset="0"/>
                <a:cs typeface="Times New Roman" panose="02020603050405020304" pitchFamily="18" charset="0"/>
              </a:rPr>
              <a:t>Specialiști în domeniul politicilor administrative, </a:t>
            </a:r>
            <a:r>
              <a:rPr lang="ro-RO" sz="2000" b="1" u="sng" dirty="0">
                <a:solidFill>
                  <a:srgbClr val="003399"/>
                </a:solidFill>
                <a:latin typeface="Segoe UI Semibold" panose="020B0702040204020203" pitchFamily="34" charset="0"/>
                <a:cs typeface="Times New Roman" panose="02020603050405020304" pitchFamily="18" charset="0"/>
              </a:rPr>
              <a:t>iulie –octombrie 2022</a:t>
            </a:r>
          </a:p>
          <a:p>
            <a:pPr algn="just">
              <a:lnSpc>
                <a:spcPct val="100000"/>
              </a:lnSpc>
              <a:defRPr/>
            </a:pPr>
            <a:r>
              <a:rPr lang="ro-RO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”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Autoritățile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și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instituțiile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publice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din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administrația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publică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centrală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și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locală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cu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atribuții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în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implementarea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activităților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specifice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privind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dezvoltarea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durabilă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inclusiv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cele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din </a:t>
            </a:r>
            <a:r>
              <a:rPr lang="ro-RO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PNRR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pot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să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stabilească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funcția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publică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specifică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funcțiile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publice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specifice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execuție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expert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dezvoltare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durabilă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prin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schimbarea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denumirii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funcțiilor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publice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execuție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care au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în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atribuțiile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postului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mult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50%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activități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specifice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pentru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dezvoltare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durabilă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aferente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implementării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proiecte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sau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alte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activități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inclusiv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cele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din </a:t>
            </a:r>
            <a:r>
              <a:rPr lang="ro-RO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PNRR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și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care au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absolvit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cursuri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programe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postuniversitare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formare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organizate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în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conformitate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cu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standardul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ocupațional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Expert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dezvoltare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durabilă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sau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prin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transformarea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ori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înființarea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unei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unor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funcții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publice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expert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dezvoltare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durabilă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în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situația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în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care nu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există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funcții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publice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execuție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cu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atribuții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mult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50%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privind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activități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specifice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pentru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dezvoltare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durabilă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aferente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implementării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proiecte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sau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alte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activități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inclusiv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cele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din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Planul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național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redresare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și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reziliență</a:t>
            </a:r>
            <a:r>
              <a:rPr lang="en-US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o-RO" sz="14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” – Codul administrativ, Art. 610^1 </a:t>
            </a:r>
            <a:endParaRPr lang="en-US" sz="1400" b="1" dirty="0">
              <a:solidFill>
                <a:srgbClr val="003399"/>
              </a:solidFill>
              <a:latin typeface="Segoe UI Semibold" panose="020B07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2" name="Title 1"/>
          <p:cNvSpPr txBox="1">
            <a:spLocks/>
          </p:cNvSpPr>
          <p:nvPr/>
        </p:nvSpPr>
        <p:spPr>
          <a:xfrm>
            <a:off x="386141" y="1220788"/>
            <a:ext cx="11484908" cy="809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o-RO" sz="2600" b="1" dirty="0">
                <a:solidFill>
                  <a:srgbClr val="CE1126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II. Capacitate instituțională sporită a autorităților publice implicate în implementare</a:t>
            </a:r>
            <a:r>
              <a:rPr lang="en-US" sz="2600" b="1" dirty="0">
                <a:solidFill>
                  <a:srgbClr val="CE1126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a SNDDR 2030</a:t>
            </a:r>
          </a:p>
        </p:txBody>
      </p:sp>
    </p:spTree>
    <p:extLst>
      <p:ext uri="{BB962C8B-B14F-4D97-AF65-F5344CB8AC3E}">
        <p14:creationId xmlns:p14="http://schemas.microsoft.com/office/powerpoint/2010/main" val="4268199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D714397A-B426-4EF1-B196-286CEE2AE7D6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196770" cy="6858000"/>
            <a:chOff x="0" y="0"/>
            <a:chExt cx="402336" cy="6781288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D5E337D-DE03-431D-9BA2-64395D4FD894}"/>
                </a:ext>
              </a:extLst>
            </p:cNvPr>
            <p:cNvSpPr/>
            <p:nvPr/>
          </p:nvSpPr>
          <p:spPr>
            <a:xfrm>
              <a:off x="0" y="0"/>
              <a:ext cx="402336" cy="401854"/>
            </a:xfrm>
            <a:prstGeom prst="rect">
              <a:avLst/>
            </a:prstGeom>
            <a:solidFill>
              <a:srgbClr val="EB1C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3A46C0D-ABE2-4C3C-A5D5-62D7485793D3}"/>
                </a:ext>
              </a:extLst>
            </p:cNvPr>
            <p:cNvSpPr/>
            <p:nvPr/>
          </p:nvSpPr>
          <p:spPr>
            <a:xfrm>
              <a:off x="0" y="401854"/>
              <a:ext cx="402336" cy="403424"/>
            </a:xfrm>
            <a:prstGeom prst="rect">
              <a:avLst/>
            </a:prstGeom>
            <a:solidFill>
              <a:srgbClr val="D3A0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808B728-83B2-4091-AF6E-6F78A5EBD4EB}"/>
                </a:ext>
              </a:extLst>
            </p:cNvPr>
            <p:cNvSpPr/>
            <p:nvPr/>
          </p:nvSpPr>
          <p:spPr>
            <a:xfrm>
              <a:off x="0" y="1601137"/>
              <a:ext cx="402336" cy="403424"/>
            </a:xfrm>
            <a:prstGeom prst="rect">
              <a:avLst/>
            </a:prstGeom>
            <a:solidFill>
              <a:srgbClr val="EF40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124E14B-F929-4591-B3A5-E53FF50CB3A1}"/>
                </a:ext>
              </a:extLst>
            </p:cNvPr>
            <p:cNvSpPr/>
            <p:nvPr/>
          </p:nvSpPr>
          <p:spPr>
            <a:xfrm>
              <a:off x="0" y="805278"/>
              <a:ext cx="402336" cy="401854"/>
            </a:xfrm>
            <a:prstGeom prst="rect">
              <a:avLst/>
            </a:prstGeom>
            <a:solidFill>
              <a:srgbClr val="279B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28DB700-59C6-45BA-B8ED-B9DDDF9C00DE}"/>
                </a:ext>
              </a:extLst>
            </p:cNvPr>
            <p:cNvSpPr/>
            <p:nvPr/>
          </p:nvSpPr>
          <p:spPr>
            <a:xfrm>
              <a:off x="0" y="1199283"/>
              <a:ext cx="402336" cy="401854"/>
            </a:xfrm>
            <a:prstGeom prst="rect">
              <a:avLst/>
            </a:prstGeom>
            <a:solidFill>
              <a:srgbClr val="C31F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86C339C-3190-4E3F-A895-499162B0A8C1}"/>
                </a:ext>
              </a:extLst>
            </p:cNvPr>
            <p:cNvSpPr/>
            <p:nvPr/>
          </p:nvSpPr>
          <p:spPr>
            <a:xfrm>
              <a:off x="0" y="2004562"/>
              <a:ext cx="402336" cy="401854"/>
            </a:xfrm>
            <a:prstGeom prst="rect">
              <a:avLst/>
            </a:prstGeom>
            <a:solidFill>
              <a:srgbClr val="00AE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AFAD3C4-B832-4F1A-8F4B-B56E2299DC78}"/>
                </a:ext>
              </a:extLst>
            </p:cNvPr>
            <p:cNvSpPr/>
            <p:nvPr/>
          </p:nvSpPr>
          <p:spPr>
            <a:xfrm>
              <a:off x="0" y="2398567"/>
              <a:ext cx="402336" cy="403424"/>
            </a:xfrm>
            <a:prstGeom prst="rect">
              <a:avLst/>
            </a:prstGeom>
            <a:solidFill>
              <a:srgbClr val="FDB7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A4FDBF1-471F-4FB2-9BBD-85EACBB02012}"/>
                </a:ext>
              </a:extLst>
            </p:cNvPr>
            <p:cNvSpPr/>
            <p:nvPr/>
          </p:nvSpPr>
          <p:spPr>
            <a:xfrm>
              <a:off x="0" y="2801991"/>
              <a:ext cx="402336" cy="401854"/>
            </a:xfrm>
            <a:prstGeom prst="rect">
              <a:avLst/>
            </a:prstGeom>
            <a:solidFill>
              <a:srgbClr val="8F18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7A51180-2250-4EE5-811D-ED757F891736}"/>
                </a:ext>
              </a:extLst>
            </p:cNvPr>
            <p:cNvSpPr/>
            <p:nvPr/>
          </p:nvSpPr>
          <p:spPr>
            <a:xfrm>
              <a:off x="0" y="3195996"/>
              <a:ext cx="402336" cy="401854"/>
            </a:xfrm>
            <a:prstGeom prst="rect">
              <a:avLst/>
            </a:prstGeom>
            <a:solidFill>
              <a:srgbClr val="F36D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0AF8C61-3F1B-467E-A7F7-7662B8F7854F}"/>
                </a:ext>
              </a:extLst>
            </p:cNvPr>
            <p:cNvSpPr/>
            <p:nvPr/>
          </p:nvSpPr>
          <p:spPr>
            <a:xfrm>
              <a:off x="0" y="4387431"/>
              <a:ext cx="402336" cy="403423"/>
            </a:xfrm>
            <a:prstGeom prst="rect">
              <a:avLst/>
            </a:prstGeom>
            <a:solidFill>
              <a:srgbClr val="CF8D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4A3D7E3-3B53-455B-A659-43F2985FABC8}"/>
                </a:ext>
              </a:extLst>
            </p:cNvPr>
            <p:cNvSpPr/>
            <p:nvPr/>
          </p:nvSpPr>
          <p:spPr>
            <a:xfrm>
              <a:off x="0" y="3597850"/>
              <a:ext cx="402336" cy="403424"/>
            </a:xfrm>
            <a:prstGeom prst="rect">
              <a:avLst/>
            </a:prstGeom>
            <a:solidFill>
              <a:srgbClr val="E114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E50884F-161F-4747-B4A1-5B47BD6E8759}"/>
                </a:ext>
              </a:extLst>
            </p:cNvPr>
            <p:cNvSpPr/>
            <p:nvPr/>
          </p:nvSpPr>
          <p:spPr>
            <a:xfrm>
              <a:off x="0" y="3993425"/>
              <a:ext cx="402336" cy="401854"/>
            </a:xfrm>
            <a:prstGeom prst="rect">
              <a:avLst/>
            </a:prstGeom>
            <a:solidFill>
              <a:srgbClr val="F99D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71F2950-B1F7-4696-BFBD-32838BE7F726}"/>
                </a:ext>
              </a:extLst>
            </p:cNvPr>
            <p:cNvSpPr/>
            <p:nvPr/>
          </p:nvSpPr>
          <p:spPr>
            <a:xfrm>
              <a:off x="0" y="4783006"/>
              <a:ext cx="402336" cy="401854"/>
            </a:xfrm>
            <a:prstGeom prst="rect">
              <a:avLst/>
            </a:prstGeom>
            <a:solidFill>
              <a:srgbClr val="4877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4A368BD-0173-4265-8BD1-CBBA1D084A8E}"/>
                </a:ext>
              </a:extLst>
            </p:cNvPr>
            <p:cNvSpPr/>
            <p:nvPr/>
          </p:nvSpPr>
          <p:spPr>
            <a:xfrm>
              <a:off x="0" y="5183290"/>
              <a:ext cx="402336" cy="401854"/>
            </a:xfrm>
            <a:prstGeom prst="rect">
              <a:avLst/>
            </a:prstGeom>
            <a:solidFill>
              <a:srgbClr val="007D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E31DEE1-B57F-4049-8438-4E638B13D6F0}"/>
                </a:ext>
              </a:extLst>
            </p:cNvPr>
            <p:cNvSpPr/>
            <p:nvPr/>
          </p:nvSpPr>
          <p:spPr>
            <a:xfrm>
              <a:off x="0" y="5583575"/>
              <a:ext cx="402336" cy="401854"/>
            </a:xfrm>
            <a:prstGeom prst="rect">
              <a:avLst/>
            </a:prstGeom>
            <a:solidFill>
              <a:srgbClr val="3EB0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A92AC18-F7A9-4B26-BD99-23B59D66B129}"/>
                </a:ext>
              </a:extLst>
            </p:cNvPr>
            <p:cNvSpPr/>
            <p:nvPr/>
          </p:nvSpPr>
          <p:spPr>
            <a:xfrm>
              <a:off x="0" y="5979150"/>
              <a:ext cx="402336" cy="401854"/>
            </a:xfrm>
            <a:prstGeom prst="rect">
              <a:avLst/>
            </a:prstGeom>
            <a:solidFill>
              <a:srgbClr val="0255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C8EE99A-6B0D-4E7E-B46E-F324ACE9208A}"/>
                </a:ext>
              </a:extLst>
            </p:cNvPr>
            <p:cNvSpPr/>
            <p:nvPr/>
          </p:nvSpPr>
          <p:spPr>
            <a:xfrm>
              <a:off x="0" y="6379434"/>
              <a:ext cx="402336" cy="401854"/>
            </a:xfrm>
            <a:prstGeom prst="rect">
              <a:avLst/>
            </a:prstGeom>
            <a:solidFill>
              <a:srgbClr val="1836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CFB6D188-85D5-4F17-A485-598D4EEE3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41541" y="6084210"/>
            <a:ext cx="2798806" cy="462606"/>
          </a:xfrm>
        </p:spPr>
        <p:txBody>
          <a:bodyPr/>
          <a:lstStyle/>
          <a:p>
            <a:fld id="{A5D5AB56-1E4A-481A-852F-43BD6287DAF7}" type="slidenum">
              <a:rPr lang="en-US" sz="1400" b="1" smtClean="0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6</a:t>
            </a:fld>
            <a:endParaRPr lang="en-US" sz="1400" b="1" dirty="0">
              <a:solidFill>
                <a:srgbClr val="003399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5273" y="410944"/>
            <a:ext cx="7560392" cy="809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503923" y="5906856"/>
            <a:ext cx="7713487" cy="870927"/>
            <a:chOff x="503923" y="5906856"/>
            <a:chExt cx="7713487" cy="870927"/>
          </a:xfrm>
        </p:grpSpPr>
        <p:sp>
          <p:nvSpPr>
            <p:cNvPr id="29" name="Text Box 5"/>
            <p:cNvSpPr txBox="1">
              <a:spLocks noChangeArrowheads="1"/>
            </p:cNvSpPr>
            <p:nvPr/>
          </p:nvSpPr>
          <p:spPr bwMode="auto">
            <a:xfrm>
              <a:off x="503923" y="5906856"/>
              <a:ext cx="4513721" cy="3590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o-RO" altLang="en-US" sz="900" b="0" i="1" u="none" strike="noStrike" cap="none" normalizeH="0" baseline="0" dirty="0">
                  <a:ln>
                    <a:noFill/>
                  </a:ln>
                  <a:solidFill>
                    <a:srgbClr val="003399"/>
                  </a:solidFill>
                  <a:effectLst/>
                  <a:latin typeface="Trebuchet MS" panose="020B0603020202020204" pitchFamily="34" charset="0"/>
                </a:rPr>
                <a:t>Proiect cofinanțat din Fondul Social European prin </a:t>
              </a:r>
              <a:br>
                <a:rPr kumimoji="0" lang="ro-RO" altLang="en-US" sz="900" b="0" i="1" u="none" strike="noStrike" cap="none" normalizeH="0" baseline="0" dirty="0">
                  <a:ln>
                    <a:noFill/>
                  </a:ln>
                  <a:solidFill>
                    <a:srgbClr val="003399"/>
                  </a:solidFill>
                  <a:effectLst/>
                  <a:latin typeface="Trebuchet MS" panose="020B0603020202020204" pitchFamily="34" charset="0"/>
                </a:rPr>
              </a:br>
              <a:r>
                <a:rPr kumimoji="0" lang="ro-RO" altLang="en-US" sz="900" b="0" i="1" u="none" strike="noStrike" cap="none" normalizeH="0" baseline="0" dirty="0">
                  <a:ln>
                    <a:noFill/>
                  </a:ln>
                  <a:solidFill>
                    <a:srgbClr val="003399"/>
                  </a:solidFill>
                  <a:effectLst/>
                  <a:latin typeface="Trebuchet MS" panose="020B0603020202020204" pitchFamily="34" charset="0"/>
                </a:rPr>
                <a:t>Programul Operațional Capacitate Administrativă 2014-2020, SIPOCA 613     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pic>
          <p:nvPicPr>
            <p:cNvPr id="30" name="Picture 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923" y="6084210"/>
              <a:ext cx="7713487" cy="6935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pic>
        <p:nvPicPr>
          <p:cNvPr id="31" name="Picture 2" descr="romania durabil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4716" y="6103757"/>
            <a:ext cx="2996333" cy="347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756073" y="2234577"/>
            <a:ext cx="11311742" cy="3190365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</a:pPr>
            <a:r>
              <a:rPr lang="ro-RO" sz="20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Pagina web proiect România Durabilă – </a:t>
            </a:r>
            <a:r>
              <a:rPr lang="ro-RO" sz="20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http://romania-durabila.gov.ro</a:t>
            </a:r>
            <a:r>
              <a:rPr lang="ro-RO" sz="20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0" indent="0" algn="just">
              <a:spcBef>
                <a:spcPts val="0"/>
              </a:spcBef>
              <a:buNone/>
            </a:pPr>
            <a:endParaRPr lang="ro-RO" sz="2000" b="1" dirty="0">
              <a:solidFill>
                <a:srgbClr val="003399"/>
              </a:solidFill>
              <a:latin typeface="Segoe UI Semibold" panose="020B07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</a:pPr>
            <a:r>
              <a:rPr lang="ro-RO" sz="20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Pagina web </a:t>
            </a:r>
            <a:r>
              <a:rPr lang="ro-RO" sz="20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7"/>
              </a:rPr>
              <a:t>http://agregator.romania-durabila.gov.ro/</a:t>
            </a:r>
            <a:r>
              <a:rPr lang="ro-RO" sz="20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</a:p>
          <a:p>
            <a:pPr algn="just">
              <a:spcBef>
                <a:spcPts val="0"/>
              </a:spcBef>
            </a:pPr>
            <a:endParaRPr lang="ro-RO" sz="2000" b="1" dirty="0">
              <a:solidFill>
                <a:srgbClr val="003399"/>
              </a:solidFill>
              <a:latin typeface="Segoe UI Semibold" panose="020B07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</a:pPr>
            <a:r>
              <a:rPr lang="ro-RO" sz="20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Promovarea SNDDR 2030 și a activităților DDD prin publicitate pe 20 site-uri specializate de stiri și social media și prin campanie de emailing prin newsletter</a:t>
            </a:r>
          </a:p>
          <a:p>
            <a:pPr algn="just">
              <a:spcBef>
                <a:spcPts val="0"/>
              </a:spcBef>
            </a:pPr>
            <a:endParaRPr lang="ro-RO" sz="2000" b="1" dirty="0">
              <a:solidFill>
                <a:srgbClr val="003399"/>
              </a:solidFill>
              <a:latin typeface="Segoe UI Semibold" panose="020B07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</a:pPr>
            <a:r>
              <a:rPr lang="ro-RO" sz="20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Campanie publicitară pe diferite canale TV prin difuzare a 2 spoturi video</a:t>
            </a:r>
          </a:p>
          <a:p>
            <a:pPr marL="0" indent="0" algn="just">
              <a:spcBef>
                <a:spcPts val="0"/>
              </a:spcBef>
              <a:buNone/>
            </a:pPr>
            <a:endParaRPr lang="ro-RO" sz="2000" b="1" dirty="0">
              <a:solidFill>
                <a:srgbClr val="003399"/>
              </a:solidFill>
              <a:latin typeface="Segoe UI Semibold" panose="020B07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</a:pPr>
            <a:r>
              <a:rPr lang="ro-RO" sz="20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 evenimente de promovare regionale</a:t>
            </a:r>
          </a:p>
          <a:p>
            <a:pPr marL="0" lvl="0" indent="0" algn="just">
              <a:spcBef>
                <a:spcPts val="0"/>
              </a:spcBef>
              <a:spcAft>
                <a:spcPts val="0"/>
              </a:spcAft>
              <a:buNone/>
            </a:pPr>
            <a:endParaRPr lang="ro-RO" sz="2000" b="1" dirty="0">
              <a:solidFill>
                <a:srgbClr val="003399"/>
              </a:solidFill>
              <a:latin typeface="Segoe UI Semibold" panose="020B07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spcBef>
                <a:spcPts val="0"/>
              </a:spcBef>
              <a:spcAft>
                <a:spcPts val="0"/>
              </a:spcAft>
              <a:buNone/>
            </a:pPr>
            <a:endParaRPr lang="ro-RO" sz="2000" b="1" dirty="0">
              <a:solidFill>
                <a:srgbClr val="003399"/>
              </a:solidFill>
              <a:latin typeface="Segoe UI Semibold" panose="020B07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spcBef>
                <a:spcPts val="0"/>
              </a:spcBef>
              <a:spcAft>
                <a:spcPts val="0"/>
              </a:spcAft>
              <a:buNone/>
            </a:pPr>
            <a:endParaRPr lang="en-US" sz="1400" b="1" dirty="0">
              <a:solidFill>
                <a:srgbClr val="003399"/>
              </a:solidFill>
              <a:latin typeface="Segoe UI Semibold" panose="020B07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2" name="Title 1"/>
          <p:cNvSpPr txBox="1">
            <a:spLocks/>
          </p:cNvSpPr>
          <p:nvPr/>
        </p:nvSpPr>
        <p:spPr>
          <a:xfrm>
            <a:off x="271415" y="1433058"/>
            <a:ext cx="6129385" cy="5040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ro-RO" sz="2800" b="1" dirty="0">
                <a:solidFill>
                  <a:srgbClr val="CE1126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III. Eficientizarea comunicării </a:t>
            </a:r>
            <a:endParaRPr lang="en-US" sz="2800" b="1" dirty="0">
              <a:solidFill>
                <a:srgbClr val="CE1126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9070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D714397A-B426-4EF1-B196-286CEE2AE7D6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196770" cy="6858000"/>
            <a:chOff x="0" y="0"/>
            <a:chExt cx="402336" cy="6781288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D5E337D-DE03-431D-9BA2-64395D4FD894}"/>
                </a:ext>
              </a:extLst>
            </p:cNvPr>
            <p:cNvSpPr/>
            <p:nvPr/>
          </p:nvSpPr>
          <p:spPr>
            <a:xfrm>
              <a:off x="0" y="0"/>
              <a:ext cx="402336" cy="401854"/>
            </a:xfrm>
            <a:prstGeom prst="rect">
              <a:avLst/>
            </a:prstGeom>
            <a:solidFill>
              <a:srgbClr val="EB1C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3A46C0D-ABE2-4C3C-A5D5-62D7485793D3}"/>
                </a:ext>
              </a:extLst>
            </p:cNvPr>
            <p:cNvSpPr/>
            <p:nvPr/>
          </p:nvSpPr>
          <p:spPr>
            <a:xfrm>
              <a:off x="0" y="401854"/>
              <a:ext cx="402336" cy="403424"/>
            </a:xfrm>
            <a:prstGeom prst="rect">
              <a:avLst/>
            </a:prstGeom>
            <a:solidFill>
              <a:srgbClr val="D3A0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808B728-83B2-4091-AF6E-6F78A5EBD4EB}"/>
                </a:ext>
              </a:extLst>
            </p:cNvPr>
            <p:cNvSpPr/>
            <p:nvPr/>
          </p:nvSpPr>
          <p:spPr>
            <a:xfrm>
              <a:off x="0" y="1601137"/>
              <a:ext cx="402336" cy="403424"/>
            </a:xfrm>
            <a:prstGeom prst="rect">
              <a:avLst/>
            </a:prstGeom>
            <a:solidFill>
              <a:srgbClr val="EF40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124E14B-F929-4591-B3A5-E53FF50CB3A1}"/>
                </a:ext>
              </a:extLst>
            </p:cNvPr>
            <p:cNvSpPr/>
            <p:nvPr/>
          </p:nvSpPr>
          <p:spPr>
            <a:xfrm>
              <a:off x="0" y="805278"/>
              <a:ext cx="402336" cy="401854"/>
            </a:xfrm>
            <a:prstGeom prst="rect">
              <a:avLst/>
            </a:prstGeom>
            <a:solidFill>
              <a:srgbClr val="279B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28DB700-59C6-45BA-B8ED-B9DDDF9C00DE}"/>
                </a:ext>
              </a:extLst>
            </p:cNvPr>
            <p:cNvSpPr/>
            <p:nvPr/>
          </p:nvSpPr>
          <p:spPr>
            <a:xfrm>
              <a:off x="0" y="1199283"/>
              <a:ext cx="402336" cy="401854"/>
            </a:xfrm>
            <a:prstGeom prst="rect">
              <a:avLst/>
            </a:prstGeom>
            <a:solidFill>
              <a:srgbClr val="C31F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86C339C-3190-4E3F-A895-499162B0A8C1}"/>
                </a:ext>
              </a:extLst>
            </p:cNvPr>
            <p:cNvSpPr/>
            <p:nvPr/>
          </p:nvSpPr>
          <p:spPr>
            <a:xfrm>
              <a:off x="0" y="2004562"/>
              <a:ext cx="402336" cy="401854"/>
            </a:xfrm>
            <a:prstGeom prst="rect">
              <a:avLst/>
            </a:prstGeom>
            <a:solidFill>
              <a:srgbClr val="00AE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AFAD3C4-B832-4F1A-8F4B-B56E2299DC78}"/>
                </a:ext>
              </a:extLst>
            </p:cNvPr>
            <p:cNvSpPr/>
            <p:nvPr/>
          </p:nvSpPr>
          <p:spPr>
            <a:xfrm>
              <a:off x="0" y="2398567"/>
              <a:ext cx="402336" cy="403424"/>
            </a:xfrm>
            <a:prstGeom prst="rect">
              <a:avLst/>
            </a:prstGeom>
            <a:solidFill>
              <a:srgbClr val="FDB7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A4FDBF1-471F-4FB2-9BBD-85EACBB02012}"/>
                </a:ext>
              </a:extLst>
            </p:cNvPr>
            <p:cNvSpPr/>
            <p:nvPr/>
          </p:nvSpPr>
          <p:spPr>
            <a:xfrm>
              <a:off x="0" y="2801991"/>
              <a:ext cx="402336" cy="401854"/>
            </a:xfrm>
            <a:prstGeom prst="rect">
              <a:avLst/>
            </a:prstGeom>
            <a:solidFill>
              <a:srgbClr val="8F18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7A51180-2250-4EE5-811D-ED757F891736}"/>
                </a:ext>
              </a:extLst>
            </p:cNvPr>
            <p:cNvSpPr/>
            <p:nvPr/>
          </p:nvSpPr>
          <p:spPr>
            <a:xfrm>
              <a:off x="0" y="3195996"/>
              <a:ext cx="402336" cy="401854"/>
            </a:xfrm>
            <a:prstGeom prst="rect">
              <a:avLst/>
            </a:prstGeom>
            <a:solidFill>
              <a:srgbClr val="F36D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0AF8C61-3F1B-467E-A7F7-7662B8F7854F}"/>
                </a:ext>
              </a:extLst>
            </p:cNvPr>
            <p:cNvSpPr/>
            <p:nvPr/>
          </p:nvSpPr>
          <p:spPr>
            <a:xfrm>
              <a:off x="0" y="4387431"/>
              <a:ext cx="402336" cy="403423"/>
            </a:xfrm>
            <a:prstGeom prst="rect">
              <a:avLst/>
            </a:prstGeom>
            <a:solidFill>
              <a:srgbClr val="CF8D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4A3D7E3-3B53-455B-A659-43F2985FABC8}"/>
                </a:ext>
              </a:extLst>
            </p:cNvPr>
            <p:cNvSpPr/>
            <p:nvPr/>
          </p:nvSpPr>
          <p:spPr>
            <a:xfrm>
              <a:off x="0" y="3597850"/>
              <a:ext cx="402336" cy="403424"/>
            </a:xfrm>
            <a:prstGeom prst="rect">
              <a:avLst/>
            </a:prstGeom>
            <a:solidFill>
              <a:srgbClr val="E114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E50884F-161F-4747-B4A1-5B47BD6E8759}"/>
                </a:ext>
              </a:extLst>
            </p:cNvPr>
            <p:cNvSpPr/>
            <p:nvPr/>
          </p:nvSpPr>
          <p:spPr>
            <a:xfrm>
              <a:off x="0" y="3993425"/>
              <a:ext cx="402336" cy="401854"/>
            </a:xfrm>
            <a:prstGeom prst="rect">
              <a:avLst/>
            </a:prstGeom>
            <a:solidFill>
              <a:srgbClr val="F99D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71F2950-B1F7-4696-BFBD-32838BE7F726}"/>
                </a:ext>
              </a:extLst>
            </p:cNvPr>
            <p:cNvSpPr/>
            <p:nvPr/>
          </p:nvSpPr>
          <p:spPr>
            <a:xfrm>
              <a:off x="0" y="4783006"/>
              <a:ext cx="402336" cy="401854"/>
            </a:xfrm>
            <a:prstGeom prst="rect">
              <a:avLst/>
            </a:prstGeom>
            <a:solidFill>
              <a:srgbClr val="4877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4A368BD-0173-4265-8BD1-CBBA1D084A8E}"/>
                </a:ext>
              </a:extLst>
            </p:cNvPr>
            <p:cNvSpPr/>
            <p:nvPr/>
          </p:nvSpPr>
          <p:spPr>
            <a:xfrm>
              <a:off x="0" y="5183290"/>
              <a:ext cx="402336" cy="401854"/>
            </a:xfrm>
            <a:prstGeom prst="rect">
              <a:avLst/>
            </a:prstGeom>
            <a:solidFill>
              <a:srgbClr val="007D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E31DEE1-B57F-4049-8438-4E638B13D6F0}"/>
                </a:ext>
              </a:extLst>
            </p:cNvPr>
            <p:cNvSpPr/>
            <p:nvPr/>
          </p:nvSpPr>
          <p:spPr>
            <a:xfrm>
              <a:off x="0" y="5583575"/>
              <a:ext cx="402336" cy="401854"/>
            </a:xfrm>
            <a:prstGeom prst="rect">
              <a:avLst/>
            </a:prstGeom>
            <a:solidFill>
              <a:srgbClr val="3EB0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A92AC18-F7A9-4B26-BD99-23B59D66B129}"/>
                </a:ext>
              </a:extLst>
            </p:cNvPr>
            <p:cNvSpPr/>
            <p:nvPr/>
          </p:nvSpPr>
          <p:spPr>
            <a:xfrm>
              <a:off x="0" y="5979150"/>
              <a:ext cx="402336" cy="401854"/>
            </a:xfrm>
            <a:prstGeom prst="rect">
              <a:avLst/>
            </a:prstGeom>
            <a:solidFill>
              <a:srgbClr val="0255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C8EE99A-6B0D-4E7E-B46E-F324ACE9208A}"/>
                </a:ext>
              </a:extLst>
            </p:cNvPr>
            <p:cNvSpPr/>
            <p:nvPr/>
          </p:nvSpPr>
          <p:spPr>
            <a:xfrm>
              <a:off x="0" y="6379434"/>
              <a:ext cx="402336" cy="401854"/>
            </a:xfrm>
            <a:prstGeom prst="rect">
              <a:avLst/>
            </a:prstGeom>
            <a:solidFill>
              <a:srgbClr val="1836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CFB6D188-85D5-4F17-A485-598D4EEE3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41541" y="6084210"/>
            <a:ext cx="2798806" cy="462606"/>
          </a:xfrm>
        </p:spPr>
        <p:txBody>
          <a:bodyPr/>
          <a:lstStyle/>
          <a:p>
            <a:fld id="{A5D5AB56-1E4A-481A-852F-43BD6287DAF7}" type="slidenum">
              <a:rPr lang="en-US" sz="1400" b="1" smtClean="0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7</a:t>
            </a:fld>
            <a:endParaRPr lang="en-US" sz="1400" b="1" dirty="0">
              <a:solidFill>
                <a:srgbClr val="003399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5273" y="203200"/>
            <a:ext cx="7560392" cy="809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503923" y="5906856"/>
            <a:ext cx="7713487" cy="870927"/>
            <a:chOff x="503923" y="5906856"/>
            <a:chExt cx="7713487" cy="870927"/>
          </a:xfrm>
        </p:grpSpPr>
        <p:sp>
          <p:nvSpPr>
            <p:cNvPr id="29" name="Text Box 5"/>
            <p:cNvSpPr txBox="1">
              <a:spLocks noChangeArrowheads="1"/>
            </p:cNvSpPr>
            <p:nvPr/>
          </p:nvSpPr>
          <p:spPr bwMode="auto">
            <a:xfrm>
              <a:off x="503923" y="5906856"/>
              <a:ext cx="4513721" cy="3590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o-RO" altLang="en-US" sz="900" b="0" i="1" u="none" strike="noStrike" cap="none" normalizeH="0" baseline="0" dirty="0">
                  <a:ln>
                    <a:noFill/>
                  </a:ln>
                  <a:solidFill>
                    <a:srgbClr val="003399"/>
                  </a:solidFill>
                  <a:effectLst/>
                  <a:latin typeface="Trebuchet MS" panose="020B0603020202020204" pitchFamily="34" charset="0"/>
                </a:rPr>
                <a:t>Proiect cofinanțat din Fondul Social European prin </a:t>
              </a:r>
              <a:br>
                <a:rPr kumimoji="0" lang="ro-RO" altLang="en-US" sz="900" b="0" i="1" u="none" strike="noStrike" cap="none" normalizeH="0" baseline="0" dirty="0">
                  <a:ln>
                    <a:noFill/>
                  </a:ln>
                  <a:solidFill>
                    <a:srgbClr val="003399"/>
                  </a:solidFill>
                  <a:effectLst/>
                  <a:latin typeface="Trebuchet MS" panose="020B0603020202020204" pitchFamily="34" charset="0"/>
                </a:rPr>
              </a:br>
              <a:r>
                <a:rPr kumimoji="0" lang="ro-RO" altLang="en-US" sz="900" b="0" i="1" u="none" strike="noStrike" cap="none" normalizeH="0" baseline="0" dirty="0">
                  <a:ln>
                    <a:noFill/>
                  </a:ln>
                  <a:solidFill>
                    <a:srgbClr val="003399"/>
                  </a:solidFill>
                  <a:effectLst/>
                  <a:latin typeface="Trebuchet MS" panose="020B0603020202020204" pitchFamily="34" charset="0"/>
                </a:rPr>
                <a:t>Programul Operațional Capacitate Administrativă 2014-2020, SIPOCA 613     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pic>
          <p:nvPicPr>
            <p:cNvPr id="30" name="Picture 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923" y="6084210"/>
              <a:ext cx="7713487" cy="6935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pic>
        <p:nvPicPr>
          <p:cNvPr id="31" name="Picture 2" descr="romania durabil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4716" y="6103757"/>
            <a:ext cx="2996333" cy="347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557847" y="2139183"/>
            <a:ext cx="11311742" cy="3349136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</a:pPr>
            <a:r>
              <a:rPr lang="ro-RO" sz="20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Februarie 2022 - </a:t>
            </a:r>
            <a:r>
              <a:rPr lang="ro-RO" sz="2000" dirty="0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Indicatori n</a:t>
            </a:r>
            <a:r>
              <a:rPr lang="ro-RO" sz="2000" b="1" dirty="0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aționali de </a:t>
            </a:r>
            <a:r>
              <a:rPr lang="ro-RO" sz="2000" dirty="0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dezvoltare</a:t>
            </a:r>
            <a:r>
              <a:rPr lang="ro-RO" sz="2000" b="1" dirty="0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 durabilă -  INS</a:t>
            </a:r>
            <a:endParaRPr lang="ro-RO" sz="2000" b="1" dirty="0">
              <a:solidFill>
                <a:srgbClr val="003399"/>
              </a:solidFill>
              <a:latin typeface="Segoe UI Semibold" panose="020B07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</a:pPr>
            <a:r>
              <a:rPr lang="ro-RO" sz="2000" dirty="0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Agr</a:t>
            </a:r>
            <a:r>
              <a:rPr lang="ro-RO" sz="2000" b="1" dirty="0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egator </a:t>
            </a:r>
            <a:r>
              <a:rPr lang="ro-RO" sz="2000" dirty="0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România durabilă </a:t>
            </a:r>
            <a:r>
              <a:rPr lang="ro-RO" sz="20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b</a:t>
            </a:r>
            <a:r>
              <a:rPr lang="ro-RO" sz="2000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ază </a:t>
            </a:r>
            <a:r>
              <a:rPr lang="ro-RO" sz="20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date online ce integrează date statistice specifice dezvoltării durabile, atât obiective, cât și subiective</a:t>
            </a:r>
          </a:p>
          <a:p>
            <a:pPr algn="just">
              <a:lnSpc>
                <a:spcPct val="100000"/>
              </a:lnSpc>
            </a:pPr>
            <a:r>
              <a:rPr lang="ro-RO" sz="2000" dirty="0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Codul Român al Sustenabilității </a:t>
            </a:r>
            <a:r>
              <a:rPr lang="ro-RO" sz="2000" dirty="0">
                <a:solidFill>
                  <a:srgbClr val="003399"/>
                </a:solidFill>
                <a:latin typeface="Segoe UI Semibold" panose="020B0702040204020203" pitchFamily="34" charset="0"/>
                <a:cs typeface="Times New Roman" panose="02020603050405020304" pitchFamily="18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www.codsustenabilitate.gov.ro</a:t>
            </a:r>
            <a:r>
              <a:rPr lang="ro-RO" sz="2000" dirty="0">
                <a:solidFill>
                  <a:srgbClr val="003399"/>
                </a:solidFill>
                <a:latin typeface="Segoe UI Semibold" panose="020B0702040204020203" pitchFamily="34" charset="0"/>
                <a:cs typeface="Times New Roman" panose="02020603050405020304" pitchFamily="18" charset="0"/>
              </a:rPr>
              <a:t>  </a:t>
            </a:r>
            <a:r>
              <a:rPr lang="ro-RO" sz="2000" dirty="0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-  </a:t>
            </a:r>
            <a:r>
              <a:rPr lang="ro-RO" sz="2000" dirty="0">
                <a:solidFill>
                  <a:srgbClr val="003399"/>
                </a:solidFill>
                <a:latin typeface="Segoe UI Semibold" panose="020B0702040204020203" pitchFamily="34" charset="0"/>
                <a:cs typeface="Times New Roman" panose="02020603050405020304" pitchFamily="18" charset="0"/>
              </a:rPr>
              <a:t>se va finaliza la sfârșitul anului 2022 iar în trim I 2023 - sesiune de instruire a grupului țintă și a entităților raportoare</a:t>
            </a:r>
          </a:p>
          <a:p>
            <a:pPr algn="just">
              <a:lnSpc>
                <a:spcPct val="100000"/>
              </a:lnSpc>
            </a:pPr>
            <a:r>
              <a:rPr lang="ro-RO" sz="2000" dirty="0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Raport de monitorizare a progresului României în implementarea SNDDR 2030</a:t>
            </a:r>
            <a:endParaRPr lang="ro-RO" sz="2000" b="1" dirty="0">
              <a:solidFill>
                <a:srgbClr val="003399"/>
              </a:solidFill>
              <a:latin typeface="Segoe UI Semibold" panose="020B07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</a:pPr>
            <a:r>
              <a:rPr lang="ro-RO" sz="2000" b="1" dirty="0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50 </a:t>
            </a:r>
            <a:r>
              <a:rPr lang="ro-RO" sz="2000" b="1" dirty="0">
                <a:solidFill>
                  <a:srgbClr val="003399"/>
                </a:solidFill>
                <a:latin typeface="Segoe UI Semibold" panose="020B0702040204020203" pitchFamily="34" charset="0"/>
                <a:cs typeface="Times New Roman" panose="02020603050405020304" pitchFamily="18" charset="0"/>
              </a:rPr>
              <a:t>(49 realizate) </a:t>
            </a:r>
            <a:r>
              <a:rPr lang="ro-RO" sz="2000" b="1" dirty="0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de ba</a:t>
            </a:r>
            <a:r>
              <a:rPr lang="ro-RO" sz="2000" dirty="0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rom</a:t>
            </a:r>
            <a:r>
              <a:rPr lang="ro-RO" sz="2000" b="1" dirty="0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etre de</a:t>
            </a:r>
            <a:r>
              <a:rPr lang="ro-RO" sz="2000" dirty="0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 opinie </a:t>
            </a:r>
            <a:r>
              <a:rPr lang="ro-RO" sz="20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realizate prin sondarea percepției publice, </a:t>
            </a:r>
            <a:r>
              <a:rPr lang="ro-RO" sz="2000" b="1" dirty="0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80</a:t>
            </a:r>
            <a:r>
              <a:rPr lang="ro-RO" sz="20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(68 realizate) </a:t>
            </a:r>
            <a:r>
              <a:rPr lang="ro-RO" sz="2000" b="1" dirty="0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analize mixte </a:t>
            </a:r>
            <a:r>
              <a:rPr lang="ro-RO" sz="2000" b="1" dirty="0">
                <a:solidFill>
                  <a:srgbClr val="003399"/>
                </a:solidFill>
                <a:latin typeface="Segoe UI Semibold" panose="020B07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(educație, starea mediului înconjurător, sistemul de guvernare, calitatea vieții etc.), </a:t>
            </a:r>
            <a:r>
              <a:rPr lang="ro-RO" sz="2000" b="1" dirty="0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33 flashnews, 16 interviuri- ARDA</a:t>
            </a:r>
          </a:p>
          <a:p>
            <a:pPr marL="0" lvl="0" indent="0" algn="just">
              <a:lnSpc>
                <a:spcPct val="100000"/>
              </a:lnSpc>
              <a:spcAft>
                <a:spcPts val="0"/>
              </a:spcAft>
              <a:buNone/>
            </a:pPr>
            <a:endParaRPr lang="ro-RO" sz="2000" b="1" dirty="0">
              <a:solidFill>
                <a:srgbClr val="003399"/>
              </a:solidFill>
              <a:latin typeface="Segoe UI Semibold" panose="020B07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2" name="Title 1"/>
          <p:cNvSpPr txBox="1">
            <a:spLocks/>
          </p:cNvSpPr>
          <p:nvPr/>
        </p:nvSpPr>
        <p:spPr>
          <a:xfrm>
            <a:off x="557847" y="1356907"/>
            <a:ext cx="8430878" cy="5040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ro-RO" b="1" dirty="0">
                <a:solidFill>
                  <a:srgbClr val="CE1126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IV. Monitorizarea progresului implementării SNDDR 2030</a:t>
            </a:r>
            <a:endParaRPr lang="en-US" b="1" dirty="0">
              <a:solidFill>
                <a:srgbClr val="CE1126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2088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D714397A-B426-4EF1-B196-286CEE2AE7D6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196770" cy="6858000"/>
            <a:chOff x="0" y="0"/>
            <a:chExt cx="402336" cy="6781288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D5E337D-DE03-431D-9BA2-64395D4FD894}"/>
                </a:ext>
              </a:extLst>
            </p:cNvPr>
            <p:cNvSpPr/>
            <p:nvPr/>
          </p:nvSpPr>
          <p:spPr>
            <a:xfrm>
              <a:off x="0" y="0"/>
              <a:ext cx="402336" cy="401854"/>
            </a:xfrm>
            <a:prstGeom prst="rect">
              <a:avLst/>
            </a:prstGeom>
            <a:solidFill>
              <a:srgbClr val="EB1C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3A46C0D-ABE2-4C3C-A5D5-62D7485793D3}"/>
                </a:ext>
              </a:extLst>
            </p:cNvPr>
            <p:cNvSpPr/>
            <p:nvPr/>
          </p:nvSpPr>
          <p:spPr>
            <a:xfrm>
              <a:off x="0" y="401854"/>
              <a:ext cx="402336" cy="403424"/>
            </a:xfrm>
            <a:prstGeom prst="rect">
              <a:avLst/>
            </a:prstGeom>
            <a:solidFill>
              <a:srgbClr val="D3A0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808B728-83B2-4091-AF6E-6F78A5EBD4EB}"/>
                </a:ext>
              </a:extLst>
            </p:cNvPr>
            <p:cNvSpPr/>
            <p:nvPr/>
          </p:nvSpPr>
          <p:spPr>
            <a:xfrm>
              <a:off x="0" y="1601137"/>
              <a:ext cx="402336" cy="403424"/>
            </a:xfrm>
            <a:prstGeom prst="rect">
              <a:avLst/>
            </a:prstGeom>
            <a:solidFill>
              <a:srgbClr val="EF40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124E14B-F929-4591-B3A5-E53FF50CB3A1}"/>
                </a:ext>
              </a:extLst>
            </p:cNvPr>
            <p:cNvSpPr/>
            <p:nvPr/>
          </p:nvSpPr>
          <p:spPr>
            <a:xfrm>
              <a:off x="0" y="805278"/>
              <a:ext cx="402336" cy="401854"/>
            </a:xfrm>
            <a:prstGeom prst="rect">
              <a:avLst/>
            </a:prstGeom>
            <a:solidFill>
              <a:srgbClr val="279B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28DB700-59C6-45BA-B8ED-B9DDDF9C00DE}"/>
                </a:ext>
              </a:extLst>
            </p:cNvPr>
            <p:cNvSpPr/>
            <p:nvPr/>
          </p:nvSpPr>
          <p:spPr>
            <a:xfrm>
              <a:off x="0" y="1199283"/>
              <a:ext cx="402336" cy="401854"/>
            </a:xfrm>
            <a:prstGeom prst="rect">
              <a:avLst/>
            </a:prstGeom>
            <a:solidFill>
              <a:srgbClr val="C31F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86C339C-3190-4E3F-A895-499162B0A8C1}"/>
                </a:ext>
              </a:extLst>
            </p:cNvPr>
            <p:cNvSpPr/>
            <p:nvPr/>
          </p:nvSpPr>
          <p:spPr>
            <a:xfrm>
              <a:off x="0" y="2004562"/>
              <a:ext cx="402336" cy="401854"/>
            </a:xfrm>
            <a:prstGeom prst="rect">
              <a:avLst/>
            </a:prstGeom>
            <a:solidFill>
              <a:srgbClr val="00AE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AFAD3C4-B832-4F1A-8F4B-B56E2299DC78}"/>
                </a:ext>
              </a:extLst>
            </p:cNvPr>
            <p:cNvSpPr/>
            <p:nvPr/>
          </p:nvSpPr>
          <p:spPr>
            <a:xfrm>
              <a:off x="0" y="2398567"/>
              <a:ext cx="402336" cy="403424"/>
            </a:xfrm>
            <a:prstGeom prst="rect">
              <a:avLst/>
            </a:prstGeom>
            <a:solidFill>
              <a:srgbClr val="FDB7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A4FDBF1-471F-4FB2-9BBD-85EACBB02012}"/>
                </a:ext>
              </a:extLst>
            </p:cNvPr>
            <p:cNvSpPr/>
            <p:nvPr/>
          </p:nvSpPr>
          <p:spPr>
            <a:xfrm>
              <a:off x="0" y="2801991"/>
              <a:ext cx="402336" cy="401854"/>
            </a:xfrm>
            <a:prstGeom prst="rect">
              <a:avLst/>
            </a:prstGeom>
            <a:solidFill>
              <a:srgbClr val="8F18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7A51180-2250-4EE5-811D-ED757F891736}"/>
                </a:ext>
              </a:extLst>
            </p:cNvPr>
            <p:cNvSpPr/>
            <p:nvPr/>
          </p:nvSpPr>
          <p:spPr>
            <a:xfrm>
              <a:off x="0" y="3195996"/>
              <a:ext cx="402336" cy="401854"/>
            </a:xfrm>
            <a:prstGeom prst="rect">
              <a:avLst/>
            </a:prstGeom>
            <a:solidFill>
              <a:srgbClr val="F36D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0AF8C61-3F1B-467E-A7F7-7662B8F7854F}"/>
                </a:ext>
              </a:extLst>
            </p:cNvPr>
            <p:cNvSpPr/>
            <p:nvPr/>
          </p:nvSpPr>
          <p:spPr>
            <a:xfrm>
              <a:off x="0" y="4387431"/>
              <a:ext cx="402336" cy="403423"/>
            </a:xfrm>
            <a:prstGeom prst="rect">
              <a:avLst/>
            </a:prstGeom>
            <a:solidFill>
              <a:srgbClr val="CF8D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4A3D7E3-3B53-455B-A659-43F2985FABC8}"/>
                </a:ext>
              </a:extLst>
            </p:cNvPr>
            <p:cNvSpPr/>
            <p:nvPr/>
          </p:nvSpPr>
          <p:spPr>
            <a:xfrm>
              <a:off x="0" y="3597850"/>
              <a:ext cx="402336" cy="403424"/>
            </a:xfrm>
            <a:prstGeom prst="rect">
              <a:avLst/>
            </a:prstGeom>
            <a:solidFill>
              <a:srgbClr val="E114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E50884F-161F-4747-B4A1-5B47BD6E8759}"/>
                </a:ext>
              </a:extLst>
            </p:cNvPr>
            <p:cNvSpPr/>
            <p:nvPr/>
          </p:nvSpPr>
          <p:spPr>
            <a:xfrm>
              <a:off x="0" y="3993425"/>
              <a:ext cx="402336" cy="401854"/>
            </a:xfrm>
            <a:prstGeom prst="rect">
              <a:avLst/>
            </a:prstGeom>
            <a:solidFill>
              <a:srgbClr val="F99D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71F2950-B1F7-4696-BFBD-32838BE7F726}"/>
                </a:ext>
              </a:extLst>
            </p:cNvPr>
            <p:cNvSpPr/>
            <p:nvPr/>
          </p:nvSpPr>
          <p:spPr>
            <a:xfrm>
              <a:off x="0" y="4783006"/>
              <a:ext cx="402336" cy="401854"/>
            </a:xfrm>
            <a:prstGeom prst="rect">
              <a:avLst/>
            </a:prstGeom>
            <a:solidFill>
              <a:srgbClr val="4877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4A368BD-0173-4265-8BD1-CBBA1D084A8E}"/>
                </a:ext>
              </a:extLst>
            </p:cNvPr>
            <p:cNvSpPr/>
            <p:nvPr/>
          </p:nvSpPr>
          <p:spPr>
            <a:xfrm>
              <a:off x="0" y="5183290"/>
              <a:ext cx="402336" cy="401854"/>
            </a:xfrm>
            <a:prstGeom prst="rect">
              <a:avLst/>
            </a:prstGeom>
            <a:solidFill>
              <a:srgbClr val="007D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E31DEE1-B57F-4049-8438-4E638B13D6F0}"/>
                </a:ext>
              </a:extLst>
            </p:cNvPr>
            <p:cNvSpPr/>
            <p:nvPr/>
          </p:nvSpPr>
          <p:spPr>
            <a:xfrm>
              <a:off x="0" y="5583575"/>
              <a:ext cx="402336" cy="401854"/>
            </a:xfrm>
            <a:prstGeom prst="rect">
              <a:avLst/>
            </a:prstGeom>
            <a:solidFill>
              <a:srgbClr val="3EB0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A92AC18-F7A9-4B26-BD99-23B59D66B129}"/>
                </a:ext>
              </a:extLst>
            </p:cNvPr>
            <p:cNvSpPr/>
            <p:nvPr/>
          </p:nvSpPr>
          <p:spPr>
            <a:xfrm>
              <a:off x="0" y="5979150"/>
              <a:ext cx="402336" cy="401854"/>
            </a:xfrm>
            <a:prstGeom prst="rect">
              <a:avLst/>
            </a:prstGeom>
            <a:solidFill>
              <a:srgbClr val="0255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C8EE99A-6B0D-4E7E-B46E-F324ACE9208A}"/>
                </a:ext>
              </a:extLst>
            </p:cNvPr>
            <p:cNvSpPr/>
            <p:nvPr/>
          </p:nvSpPr>
          <p:spPr>
            <a:xfrm>
              <a:off x="0" y="6379434"/>
              <a:ext cx="402336" cy="401854"/>
            </a:xfrm>
            <a:prstGeom prst="rect">
              <a:avLst/>
            </a:prstGeom>
            <a:solidFill>
              <a:srgbClr val="1836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CFB6D188-85D5-4F17-A485-598D4EEE3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41541" y="6084210"/>
            <a:ext cx="2798806" cy="462606"/>
          </a:xfrm>
        </p:spPr>
        <p:txBody>
          <a:bodyPr/>
          <a:lstStyle/>
          <a:p>
            <a:fld id="{A5D5AB56-1E4A-481A-852F-43BD6287DAF7}" type="slidenum">
              <a:rPr lang="en-US" sz="1400" b="1" smtClean="0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8</a:t>
            </a:fld>
            <a:endParaRPr lang="en-US" sz="1400" b="1" dirty="0">
              <a:solidFill>
                <a:srgbClr val="003399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5273" y="410944"/>
            <a:ext cx="7560392" cy="809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503923" y="5906856"/>
            <a:ext cx="7713487" cy="870927"/>
            <a:chOff x="503923" y="5906856"/>
            <a:chExt cx="7713487" cy="870927"/>
          </a:xfrm>
        </p:grpSpPr>
        <p:sp>
          <p:nvSpPr>
            <p:cNvPr id="29" name="Text Box 5"/>
            <p:cNvSpPr txBox="1">
              <a:spLocks noChangeArrowheads="1"/>
            </p:cNvSpPr>
            <p:nvPr/>
          </p:nvSpPr>
          <p:spPr bwMode="auto">
            <a:xfrm>
              <a:off x="503923" y="5906856"/>
              <a:ext cx="4513721" cy="3590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o-RO" altLang="en-US" sz="900" b="0" i="1" u="none" strike="noStrike" cap="none" normalizeH="0" baseline="0" dirty="0">
                  <a:ln>
                    <a:noFill/>
                  </a:ln>
                  <a:solidFill>
                    <a:srgbClr val="003399"/>
                  </a:solidFill>
                  <a:effectLst/>
                  <a:latin typeface="Trebuchet MS" panose="020B0603020202020204" pitchFamily="34" charset="0"/>
                </a:rPr>
                <a:t>Proiect cofinanțat din Fondul Social European prin </a:t>
              </a:r>
              <a:br>
                <a:rPr kumimoji="0" lang="ro-RO" altLang="en-US" sz="900" b="0" i="1" u="none" strike="noStrike" cap="none" normalizeH="0" baseline="0" dirty="0">
                  <a:ln>
                    <a:noFill/>
                  </a:ln>
                  <a:solidFill>
                    <a:srgbClr val="003399"/>
                  </a:solidFill>
                  <a:effectLst/>
                  <a:latin typeface="Trebuchet MS" panose="020B0603020202020204" pitchFamily="34" charset="0"/>
                </a:rPr>
              </a:br>
              <a:r>
                <a:rPr kumimoji="0" lang="ro-RO" altLang="en-US" sz="900" b="0" i="1" u="none" strike="noStrike" cap="none" normalizeH="0" baseline="0" dirty="0">
                  <a:ln>
                    <a:noFill/>
                  </a:ln>
                  <a:solidFill>
                    <a:srgbClr val="003399"/>
                  </a:solidFill>
                  <a:effectLst/>
                  <a:latin typeface="Trebuchet MS" panose="020B0603020202020204" pitchFamily="34" charset="0"/>
                </a:rPr>
                <a:t>Programul Operațional Capacitate Administrativă 2014-2020, SIPOCA 613     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pic>
          <p:nvPicPr>
            <p:cNvPr id="30" name="Picture 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923" y="6084210"/>
              <a:ext cx="7713487" cy="6935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pic>
        <p:nvPicPr>
          <p:cNvPr id="31" name="Picture 2" descr="romania durabil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4716" y="6103757"/>
            <a:ext cx="2996333" cy="347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27" name="Title 1">
            <a:extLst>
              <a:ext uri="{FF2B5EF4-FFF2-40B4-BE49-F238E27FC236}">
                <a16:creationId xmlns:a16="http://schemas.microsoft.com/office/drawing/2014/main" id="{8A0333B3-66B7-42C3-BE56-D2B9122DC83B}"/>
              </a:ext>
            </a:extLst>
          </p:cNvPr>
          <p:cNvSpPr txBox="1">
            <a:spLocks/>
          </p:cNvSpPr>
          <p:nvPr/>
        </p:nvSpPr>
        <p:spPr>
          <a:xfrm>
            <a:off x="1388792" y="2330958"/>
            <a:ext cx="9716138" cy="17155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o-RO" sz="4800" dirty="0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Vă </a:t>
            </a:r>
            <a:r>
              <a:rPr lang="ro-RO" sz="4800" dirty="0" err="1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mulțum</a:t>
            </a:r>
            <a:r>
              <a:rPr lang="en-US" sz="4800" dirty="0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esc</a:t>
            </a:r>
            <a:r>
              <a:rPr lang="ro-RO" sz="4800" dirty="0">
                <a:solidFill>
                  <a:srgbClr val="003399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 pentru atenție!</a:t>
            </a:r>
            <a:endParaRPr lang="en-US" sz="4800" dirty="0">
              <a:solidFill>
                <a:srgbClr val="003399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28" name="Subtitle 2">
            <a:extLst>
              <a:ext uri="{FF2B5EF4-FFF2-40B4-BE49-F238E27FC236}">
                <a16:creationId xmlns:a16="http://schemas.microsoft.com/office/drawing/2014/main" id="{73A3264F-0D1F-41FF-9961-372569EB0731}"/>
              </a:ext>
            </a:extLst>
          </p:cNvPr>
          <p:cNvSpPr txBox="1">
            <a:spLocks/>
          </p:cNvSpPr>
          <p:nvPr/>
        </p:nvSpPr>
        <p:spPr bwMode="auto">
          <a:xfrm>
            <a:off x="1429150" y="3922184"/>
            <a:ext cx="6423066" cy="71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buNone/>
            </a:pPr>
            <a:r>
              <a:rPr lang="ro-RO" altLang="en-US" dirty="0">
                <a:solidFill>
                  <a:srgbClr val="1B458F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Ileana Luminița BĂLĂLĂU</a:t>
            </a:r>
            <a:endParaRPr lang="en-US" altLang="en-US" b="1" dirty="0">
              <a:solidFill>
                <a:srgbClr val="1B458F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pPr>
              <a:buNone/>
            </a:pPr>
            <a:r>
              <a:rPr lang="ro-RO" altLang="en-US" sz="20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Manager de Proiect SIPOCA 613</a:t>
            </a:r>
            <a:endParaRPr lang="en-US" altLang="en-US" sz="2000" b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32" name="Group 3">
            <a:extLst>
              <a:ext uri="{FF2B5EF4-FFF2-40B4-BE49-F238E27FC236}">
                <a16:creationId xmlns:a16="http://schemas.microsoft.com/office/drawing/2014/main" id="{9F236532-7873-4C3D-BE59-13839C0EFA24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3593418" y="2204363"/>
            <a:ext cx="36000" cy="4176000"/>
            <a:chOff x="0" y="0"/>
            <a:chExt cx="402336" cy="6781288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0C95FFA7-C351-4AA8-8750-C28DC9F1D78C}"/>
                </a:ext>
              </a:extLst>
            </p:cNvPr>
            <p:cNvSpPr/>
            <p:nvPr/>
          </p:nvSpPr>
          <p:spPr>
            <a:xfrm>
              <a:off x="0" y="0"/>
              <a:ext cx="402336" cy="401854"/>
            </a:xfrm>
            <a:prstGeom prst="rect">
              <a:avLst/>
            </a:prstGeom>
            <a:solidFill>
              <a:srgbClr val="EB1C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344FD9E7-CDE3-4E61-8893-9A0395071958}"/>
                </a:ext>
              </a:extLst>
            </p:cNvPr>
            <p:cNvSpPr/>
            <p:nvPr/>
          </p:nvSpPr>
          <p:spPr>
            <a:xfrm>
              <a:off x="0" y="401854"/>
              <a:ext cx="402336" cy="403424"/>
            </a:xfrm>
            <a:prstGeom prst="rect">
              <a:avLst/>
            </a:prstGeom>
            <a:solidFill>
              <a:srgbClr val="D3A0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1B27F667-D6F1-4988-B34C-CB38BC59EDD9}"/>
                </a:ext>
              </a:extLst>
            </p:cNvPr>
            <p:cNvSpPr/>
            <p:nvPr/>
          </p:nvSpPr>
          <p:spPr>
            <a:xfrm>
              <a:off x="0" y="1601137"/>
              <a:ext cx="402336" cy="403424"/>
            </a:xfrm>
            <a:prstGeom prst="rect">
              <a:avLst/>
            </a:prstGeom>
            <a:solidFill>
              <a:srgbClr val="EF40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07F66B19-3929-4A0B-8A2D-92F46DD1B148}"/>
                </a:ext>
              </a:extLst>
            </p:cNvPr>
            <p:cNvSpPr/>
            <p:nvPr/>
          </p:nvSpPr>
          <p:spPr>
            <a:xfrm>
              <a:off x="0" y="805278"/>
              <a:ext cx="402336" cy="401854"/>
            </a:xfrm>
            <a:prstGeom prst="rect">
              <a:avLst/>
            </a:prstGeom>
            <a:solidFill>
              <a:srgbClr val="279B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3F0830F4-8C04-452E-9BBA-8997269ABD16}"/>
                </a:ext>
              </a:extLst>
            </p:cNvPr>
            <p:cNvSpPr/>
            <p:nvPr/>
          </p:nvSpPr>
          <p:spPr>
            <a:xfrm>
              <a:off x="0" y="1199283"/>
              <a:ext cx="402336" cy="401854"/>
            </a:xfrm>
            <a:prstGeom prst="rect">
              <a:avLst/>
            </a:prstGeom>
            <a:solidFill>
              <a:srgbClr val="C31F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12B540E9-EE6F-4377-87BC-8AB8E32F80F2}"/>
                </a:ext>
              </a:extLst>
            </p:cNvPr>
            <p:cNvSpPr/>
            <p:nvPr/>
          </p:nvSpPr>
          <p:spPr>
            <a:xfrm>
              <a:off x="0" y="2004562"/>
              <a:ext cx="402336" cy="401854"/>
            </a:xfrm>
            <a:prstGeom prst="rect">
              <a:avLst/>
            </a:prstGeom>
            <a:solidFill>
              <a:srgbClr val="00AE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E3900202-533A-4BB0-A698-1504426D37C7}"/>
                </a:ext>
              </a:extLst>
            </p:cNvPr>
            <p:cNvSpPr/>
            <p:nvPr/>
          </p:nvSpPr>
          <p:spPr>
            <a:xfrm>
              <a:off x="0" y="2398567"/>
              <a:ext cx="402336" cy="403424"/>
            </a:xfrm>
            <a:prstGeom prst="rect">
              <a:avLst/>
            </a:prstGeom>
            <a:solidFill>
              <a:srgbClr val="FDB7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FF8B3CDE-BD95-4E82-8230-47B97C568E8B}"/>
                </a:ext>
              </a:extLst>
            </p:cNvPr>
            <p:cNvSpPr/>
            <p:nvPr/>
          </p:nvSpPr>
          <p:spPr>
            <a:xfrm>
              <a:off x="0" y="2801991"/>
              <a:ext cx="402336" cy="401854"/>
            </a:xfrm>
            <a:prstGeom prst="rect">
              <a:avLst/>
            </a:prstGeom>
            <a:solidFill>
              <a:srgbClr val="8F18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34A65F65-E408-474A-BBF5-724C2A1CAA14}"/>
                </a:ext>
              </a:extLst>
            </p:cNvPr>
            <p:cNvSpPr/>
            <p:nvPr/>
          </p:nvSpPr>
          <p:spPr>
            <a:xfrm>
              <a:off x="0" y="3195996"/>
              <a:ext cx="402336" cy="401854"/>
            </a:xfrm>
            <a:prstGeom prst="rect">
              <a:avLst/>
            </a:prstGeom>
            <a:solidFill>
              <a:srgbClr val="F36D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2BAC1644-C61B-4FE6-BFB9-CB63D26D3CF9}"/>
                </a:ext>
              </a:extLst>
            </p:cNvPr>
            <p:cNvSpPr/>
            <p:nvPr/>
          </p:nvSpPr>
          <p:spPr>
            <a:xfrm>
              <a:off x="0" y="4387431"/>
              <a:ext cx="402336" cy="403423"/>
            </a:xfrm>
            <a:prstGeom prst="rect">
              <a:avLst/>
            </a:prstGeom>
            <a:solidFill>
              <a:srgbClr val="CF8D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C7B697F0-FC7F-441F-91AF-6DF1CFEF2C0B}"/>
                </a:ext>
              </a:extLst>
            </p:cNvPr>
            <p:cNvSpPr/>
            <p:nvPr/>
          </p:nvSpPr>
          <p:spPr>
            <a:xfrm>
              <a:off x="0" y="3597850"/>
              <a:ext cx="402336" cy="403424"/>
            </a:xfrm>
            <a:prstGeom prst="rect">
              <a:avLst/>
            </a:prstGeom>
            <a:solidFill>
              <a:srgbClr val="E114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3DA0B821-E8EA-49F6-9312-BF7642871532}"/>
                </a:ext>
              </a:extLst>
            </p:cNvPr>
            <p:cNvSpPr/>
            <p:nvPr/>
          </p:nvSpPr>
          <p:spPr>
            <a:xfrm>
              <a:off x="0" y="3993425"/>
              <a:ext cx="402336" cy="401854"/>
            </a:xfrm>
            <a:prstGeom prst="rect">
              <a:avLst/>
            </a:prstGeom>
            <a:solidFill>
              <a:srgbClr val="F99D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3AA4672F-5F57-4C0E-9F30-E0B65D71E6D8}"/>
                </a:ext>
              </a:extLst>
            </p:cNvPr>
            <p:cNvSpPr/>
            <p:nvPr/>
          </p:nvSpPr>
          <p:spPr>
            <a:xfrm>
              <a:off x="0" y="4783006"/>
              <a:ext cx="402336" cy="401854"/>
            </a:xfrm>
            <a:prstGeom prst="rect">
              <a:avLst/>
            </a:prstGeom>
            <a:solidFill>
              <a:srgbClr val="4877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D4F1FFF6-DEB7-446C-A5BE-202D4A90AE22}"/>
                </a:ext>
              </a:extLst>
            </p:cNvPr>
            <p:cNvSpPr/>
            <p:nvPr/>
          </p:nvSpPr>
          <p:spPr>
            <a:xfrm>
              <a:off x="0" y="5183290"/>
              <a:ext cx="402336" cy="401854"/>
            </a:xfrm>
            <a:prstGeom prst="rect">
              <a:avLst/>
            </a:prstGeom>
            <a:solidFill>
              <a:srgbClr val="007D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04E7CFC7-93FE-4AEE-A02A-78E6FA623931}"/>
                </a:ext>
              </a:extLst>
            </p:cNvPr>
            <p:cNvSpPr/>
            <p:nvPr/>
          </p:nvSpPr>
          <p:spPr>
            <a:xfrm>
              <a:off x="0" y="5583575"/>
              <a:ext cx="402336" cy="401854"/>
            </a:xfrm>
            <a:prstGeom prst="rect">
              <a:avLst/>
            </a:prstGeom>
            <a:solidFill>
              <a:srgbClr val="3EB0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C1345D99-9451-4472-902C-564A60E67841}"/>
                </a:ext>
              </a:extLst>
            </p:cNvPr>
            <p:cNvSpPr/>
            <p:nvPr/>
          </p:nvSpPr>
          <p:spPr>
            <a:xfrm>
              <a:off x="0" y="5979150"/>
              <a:ext cx="402336" cy="401854"/>
            </a:xfrm>
            <a:prstGeom prst="rect">
              <a:avLst/>
            </a:prstGeom>
            <a:solidFill>
              <a:srgbClr val="0255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F2C14464-8EB8-4EB2-933F-B2C29A08CBDC}"/>
                </a:ext>
              </a:extLst>
            </p:cNvPr>
            <p:cNvSpPr/>
            <p:nvPr/>
          </p:nvSpPr>
          <p:spPr>
            <a:xfrm>
              <a:off x="0" y="6379434"/>
              <a:ext cx="402336" cy="401854"/>
            </a:xfrm>
            <a:prstGeom prst="rect">
              <a:avLst/>
            </a:prstGeom>
            <a:solidFill>
              <a:srgbClr val="1836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pic>
        <p:nvPicPr>
          <p:cNvPr id="50" name="Picture 2" descr="C:\Users\wksmobile01\Desktop\identitate ddd\Sigle Oficiale\Sigla Departamentului PNG\Sigla DDD High-Quality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8792" y="4563466"/>
            <a:ext cx="2985628" cy="952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989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3251</TotalTime>
  <Words>871</Words>
  <Application>Microsoft Office PowerPoint</Application>
  <PresentationFormat>Widescreen</PresentationFormat>
  <Paragraphs>77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Calibri Light</vt:lpstr>
      <vt:lpstr>Segoe UI Black</vt:lpstr>
      <vt:lpstr>Segoe UI Light</vt:lpstr>
      <vt:lpstr>Segoe UI Semibold</vt:lpstr>
      <vt:lpstr>Trebuchet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Titlu</dc:title>
  <dc:creator>Cornel BERTEA HANGANU</dc:creator>
  <cp:lastModifiedBy>Ileana Luminița BĂLĂLĂU (129886)</cp:lastModifiedBy>
  <cp:revision>160</cp:revision>
  <dcterms:created xsi:type="dcterms:W3CDTF">2019-04-23T07:02:21Z</dcterms:created>
  <dcterms:modified xsi:type="dcterms:W3CDTF">2022-07-26T09:55:26Z</dcterms:modified>
</cp:coreProperties>
</file>