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1"/>
  </p:notesMasterIdLst>
  <p:handoutMasterIdLst>
    <p:handoutMasterId r:id="rId12"/>
  </p:handoutMasterIdLst>
  <p:sldIdLst>
    <p:sldId id="327" r:id="rId2"/>
    <p:sldId id="490" r:id="rId3"/>
    <p:sldId id="492" r:id="rId4"/>
    <p:sldId id="493" r:id="rId5"/>
    <p:sldId id="464" r:id="rId6"/>
    <p:sldId id="499" r:id="rId7"/>
    <p:sldId id="500" r:id="rId8"/>
    <p:sldId id="501" r:id="rId9"/>
    <p:sldId id="488" r:id="rId10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1E53"/>
    <a:srgbClr val="003399"/>
    <a:srgbClr val="FFFFFF"/>
    <a:srgbClr val="1D3943"/>
    <a:srgbClr val="AE2C12"/>
    <a:srgbClr val="9FAEE5"/>
    <a:srgbClr val="98C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79590" autoAdjust="0"/>
  </p:normalViewPr>
  <p:slideViewPr>
    <p:cSldViewPr showGuides="1">
      <p:cViewPr varScale="1">
        <p:scale>
          <a:sx n="104" d="100"/>
          <a:sy n="104" d="100"/>
        </p:scale>
        <p:origin x="142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DD4CA-5DE3-4967-A7F0-1D41B9A0DEEE}" type="datetimeFigureOut">
              <a:rPr lang="en-US" smtClean="0"/>
              <a:t>25-Jul-22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00DF0-785C-4EF1-B92A-E833C7144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757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DA985-5CCC-40E4-AD4A-AE78914409EF}" type="datetimeFigureOut">
              <a:rPr lang="de-AT" smtClean="0"/>
              <a:pPr/>
              <a:t>25.07.2022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4FA96-E07B-4E47-8913-CB87520DAC54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02961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1717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56295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71449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61844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620727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7669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08385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70692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4FA96-E07B-4E47-8913-CB87520DAC54}" type="slidenum">
              <a:rPr lang="de-AT" smtClean="0"/>
              <a:pPr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86339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25-Jul-22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818240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25-Jul-22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49018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25-Jul-22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4166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251520" y="1196752"/>
            <a:ext cx="8640960" cy="504055"/>
          </a:xfrm>
          <a:prstGeom prst="rect">
            <a:avLst/>
          </a:prstGeom>
        </p:spPr>
        <p:txBody>
          <a:bodyPr/>
          <a:lstStyle>
            <a:lvl1pPr algn="l"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Title</a:t>
            </a:r>
            <a:endParaRPr lang="de-AT" dirty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251520" y="1844825"/>
            <a:ext cx="8640960" cy="424847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Perpetua" pitchFamily="18" charset="0"/>
              </a:defRPr>
            </a:lvl2pPr>
            <a:lvl3pPr>
              <a:defRPr sz="2000">
                <a:latin typeface="Perpetua" pitchFamily="18" charset="0"/>
              </a:defRPr>
            </a:lvl3pPr>
            <a:lvl4pPr>
              <a:defRPr sz="2000">
                <a:latin typeface="Perpetua" pitchFamily="18" charset="0"/>
              </a:defRPr>
            </a:lvl4pPr>
            <a:lvl5pPr>
              <a:defRPr sz="2000">
                <a:latin typeface="Perpetua" pitchFamily="18" charset="0"/>
              </a:defRPr>
            </a:lvl5pPr>
          </a:lstStyle>
          <a:p>
            <a:pPr lvl="0"/>
            <a:r>
              <a:rPr lang="de-DE" dirty="0"/>
              <a:t>Text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44039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25-Jul-22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1501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25-Jul-22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62402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25-Jul-22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37513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25-Jul-22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053337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25-Jul-22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192284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25-Jul-22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70204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25-Jul-22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242228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FDBD-6029-4EA7-BDE3-D30A8B9344E5}" type="datetimeFigureOut">
              <a:rPr lang="en-US" smtClean="0"/>
              <a:t>25-Jul-22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41763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5FDBD-6029-4EA7-BDE3-D30A8B9344E5}" type="datetimeFigureOut">
              <a:rPr lang="en-US" smtClean="0"/>
              <a:t>25-Jul-22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83425-1C6F-49FC-8775-EEF82F3EF7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elplatzhalter 3"/>
          <p:cNvSpPr txBox="1">
            <a:spLocks/>
          </p:cNvSpPr>
          <p:nvPr userDrawn="1"/>
        </p:nvSpPr>
        <p:spPr>
          <a:xfrm>
            <a:off x="1043608" y="575241"/>
            <a:ext cx="7101004" cy="3430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900" b="0" i="0" u="none" strike="noStrike" kern="1200" cap="none" spc="0" normalizeH="0" baseline="0" noProof="0" dirty="0">
              <a:ln>
                <a:noFill/>
              </a:ln>
              <a:solidFill>
                <a:srgbClr val="9FAEE5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8" name="Gerade Verbindung 12"/>
          <p:cNvCxnSpPr/>
          <p:nvPr userDrawn="1"/>
        </p:nvCxnSpPr>
        <p:spPr>
          <a:xfrm>
            <a:off x="0" y="908720"/>
            <a:ext cx="9144000" cy="0"/>
          </a:xfrm>
          <a:prstGeom prst="line">
            <a:avLst/>
          </a:prstGeom>
          <a:ln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56153"/>
            <a:ext cx="5943600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73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636912"/>
            <a:ext cx="8640960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vi-VN" sz="2700" b="1" dirty="0">
                <a:solidFill>
                  <a:srgbClr val="002060"/>
                </a:solidFill>
                <a:latin typeface="Calibri" panose="020F0502020204030204" pitchFamily="34" charset="0"/>
              </a:rPr>
              <a:t>”România Durabilă – Dezvoltarea cadrului strategic și instituțional pentru implementarea Strategiei Naționale pentru Dezvoltarea Durabilă a României 2030”</a:t>
            </a:r>
            <a:r>
              <a:rPr lang="ro-RO" sz="2700" b="1" dirty="0">
                <a:solidFill>
                  <a:srgbClr val="002060"/>
                </a:solidFill>
                <a:latin typeface="Trebuchet MS" panose="020B0603020202020204" pitchFamily="34" charset="0"/>
              </a:rPr>
              <a:t>, </a:t>
            </a:r>
            <a:r>
              <a:rPr lang="vi-VN" sz="2700" b="1" dirty="0">
                <a:solidFill>
                  <a:srgbClr val="002060"/>
                </a:solidFill>
                <a:latin typeface="Calibri" panose="020F0502020204030204" pitchFamily="34" charset="0"/>
              </a:rPr>
              <a:t>Cod SIPOCA 613/mySMIS 127545</a:t>
            </a:r>
            <a:br>
              <a:rPr lang="ro-RO" sz="2700" b="1" dirty="0">
                <a:solidFill>
                  <a:srgbClr val="002060"/>
                </a:solidFill>
                <a:latin typeface="Trebuchet MS" panose="020B0603020202020204" pitchFamily="34" charset="0"/>
              </a:rPr>
            </a:br>
            <a:br>
              <a:rPr lang="ro-RO" b="1" dirty="0">
                <a:solidFill>
                  <a:srgbClr val="002060"/>
                </a:solidFill>
                <a:latin typeface="+mn-lt"/>
              </a:rPr>
            </a:br>
            <a:br>
              <a:rPr lang="ro-RO" b="1" dirty="0">
                <a:solidFill>
                  <a:srgbClr val="002060"/>
                </a:solidFill>
                <a:latin typeface="+mn-lt"/>
              </a:rPr>
            </a:br>
            <a:br>
              <a:rPr lang="ro-RO" b="1" dirty="0">
                <a:solidFill>
                  <a:srgbClr val="002060"/>
                </a:solidFill>
                <a:latin typeface="+mn-lt"/>
              </a:rPr>
            </a:br>
            <a:r>
              <a:rPr lang="en-US" dirty="0" err="1">
                <a:solidFill>
                  <a:srgbClr val="002060"/>
                </a:solidFill>
                <a:latin typeface="+mn-lt"/>
              </a:rPr>
              <a:t>Calitatatea</a:t>
            </a:r>
            <a:r>
              <a:rPr lang="en-US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+mn-lt"/>
              </a:rPr>
              <a:t>indicatorilor</a:t>
            </a:r>
            <a:r>
              <a:rPr lang="en-US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+mn-lt"/>
              </a:rPr>
              <a:t>pentru</a:t>
            </a:r>
            <a:r>
              <a:rPr lang="en-US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+mn-lt"/>
              </a:rPr>
              <a:t>monitorizarea</a:t>
            </a:r>
            <a:r>
              <a:rPr lang="en-US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+mn-lt"/>
              </a:rPr>
              <a:t>Strategiei</a:t>
            </a:r>
            <a:r>
              <a:rPr lang="en-US" dirty="0">
                <a:solidFill>
                  <a:srgbClr val="002060"/>
                </a:solidFill>
                <a:latin typeface="+mn-lt"/>
              </a:rPr>
              <a:t> de </a:t>
            </a:r>
            <a:r>
              <a:rPr lang="en-US" dirty="0" err="1">
                <a:solidFill>
                  <a:srgbClr val="002060"/>
                </a:solidFill>
                <a:latin typeface="+mn-lt"/>
              </a:rPr>
              <a:t>Dezvoltare</a:t>
            </a:r>
            <a:r>
              <a:rPr lang="en-US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+mn-lt"/>
              </a:rPr>
              <a:t>Durabil</a:t>
            </a:r>
            <a:r>
              <a:rPr lang="ro-RO">
                <a:solidFill>
                  <a:srgbClr val="002060"/>
                </a:solidFill>
                <a:latin typeface="+mn-lt"/>
              </a:rPr>
              <a:t>ă</a:t>
            </a:r>
            <a:br>
              <a:rPr lang="vi-VN" sz="2200" b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br>
              <a:rPr lang="ro-RO" sz="3100" b="1" dirty="0">
                <a:solidFill>
                  <a:srgbClr val="002060"/>
                </a:solidFill>
                <a:latin typeface="Trebuchet MS" panose="020B0603020202020204" pitchFamily="34" charset="0"/>
              </a:rPr>
            </a:br>
            <a:br>
              <a:rPr lang="en-US" sz="1800" b="1" dirty="0">
                <a:solidFill>
                  <a:srgbClr val="002060"/>
                </a:solidFill>
                <a:latin typeface="Trebuchet MS" panose="020B0603020202020204" pitchFamily="34" charset="0"/>
              </a:rPr>
            </a:br>
            <a:br>
              <a:rPr lang="ro-RO" b="1" dirty="0">
                <a:solidFill>
                  <a:srgbClr val="002060"/>
                </a:solidFill>
                <a:latin typeface="Trebuchet MS" panose="020B0603020202020204" pitchFamily="34" charset="0"/>
              </a:rPr>
            </a:br>
            <a:br>
              <a:rPr lang="ro-RO" b="1" dirty="0">
                <a:solidFill>
                  <a:srgbClr val="002060"/>
                </a:solidFill>
                <a:latin typeface="Trebuchet MS" panose="020B0603020202020204" pitchFamily="34" charset="0"/>
              </a:rPr>
            </a:br>
            <a:br>
              <a:rPr lang="ro-RO" b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br>
              <a:rPr lang="vi-VN" b="1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5517232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kern="1200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INSTITUTUL N</a:t>
            </a:r>
            <a:r>
              <a:rPr lang="ro-RO" sz="1600" b="1" kern="1200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A</a:t>
            </a:r>
            <a:r>
              <a:rPr lang="ro-RO" sz="1600" b="1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Ț</a:t>
            </a:r>
            <a:r>
              <a:rPr lang="en-US" sz="1600" b="1" kern="1200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IONAL DE STATISTIC</a:t>
            </a:r>
            <a:r>
              <a:rPr lang="ro-RO" sz="1600" b="1" kern="1200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Ă</a:t>
            </a:r>
          </a:p>
          <a:p>
            <a:pPr algn="ctr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27</a:t>
            </a:r>
            <a:r>
              <a:rPr lang="ro-RO" sz="1600" b="1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IULIE</a:t>
            </a:r>
            <a:r>
              <a:rPr lang="ro-RO" sz="1600" b="1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 2022</a:t>
            </a:r>
            <a:endParaRPr lang="en-US" sz="1600" b="1" kern="1200" dirty="0">
              <a:solidFill>
                <a:schemeClr val="accent1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347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890" y="1911352"/>
            <a:ext cx="7989460" cy="3821904"/>
          </a:xfrm>
        </p:spPr>
        <p:txBody>
          <a:bodyPr>
            <a:normAutofit/>
          </a:bodyPr>
          <a:lstStyle/>
          <a:p>
            <a:pPr algn="just"/>
            <a:endParaRPr lang="ro-RO" sz="2100" dirty="0"/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1900" dirty="0">
                <a:latin typeface="Trebuchet MS" panose="020B0603020202020204" pitchFamily="34" charset="0"/>
              </a:rPr>
              <a:t>Declarația de calitate a Institutului Național de Statistică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1900" dirty="0">
                <a:latin typeface="Trebuchet MS" panose="020B0603020202020204" pitchFamily="34" charset="0"/>
              </a:rPr>
              <a:t>Codul de Bune Practici al statisticilor europene (CoP)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1900" dirty="0">
                <a:latin typeface="Trebuchet MS" panose="020B0603020202020204" pitchFamily="34" charset="0"/>
              </a:rPr>
              <a:t>Ghidul de calitate al statisticii oficiale din România</a:t>
            </a:r>
            <a:endParaRPr lang="en-US" sz="1900" dirty="0">
              <a:latin typeface="Trebuchet MS" panose="020B0603020202020204" pitchFamily="34" charset="0"/>
            </a:endParaRPr>
          </a:p>
          <a:p>
            <a:pPr marL="342900" indent="-342900"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ro-RO" sz="1900" dirty="0">
                <a:latin typeface="Trebuchet MS" panose="020B0603020202020204" pitchFamily="34" charset="0"/>
              </a:rPr>
              <a:t>Raport final Peer-Review</a:t>
            </a:r>
          </a:p>
          <a:p>
            <a:pPr marL="342900" indent="-342900"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ro-RO" sz="1900" dirty="0">
                <a:latin typeface="Trebuchet MS" panose="020B0603020202020204" pitchFamily="34" charset="0"/>
              </a:rPr>
              <a:t>Rapoarte de calitate</a:t>
            </a:r>
          </a:p>
          <a:p>
            <a:pPr marL="342900" indent="-342900"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ro-RO" sz="1900" dirty="0">
                <a:latin typeface="Trebuchet MS" panose="020B0603020202020204" pitchFamily="34" charset="0"/>
              </a:rPr>
              <a:t>Politica de revizuire</a:t>
            </a:r>
            <a:endParaRPr lang="en-US" sz="1900" dirty="0">
              <a:latin typeface="Trebuchet MS" panose="020B0603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2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23528" y="1052736"/>
            <a:ext cx="7886700" cy="72589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it-IT" sz="2400" b="1" dirty="0"/>
          </a:p>
          <a:p>
            <a:pPr algn="l"/>
            <a:endParaRPr lang="it-IT" sz="2400" b="1" dirty="0"/>
          </a:p>
          <a:p>
            <a:pPr algn="l"/>
            <a:endParaRPr lang="it-IT" sz="2400" b="1" dirty="0"/>
          </a:p>
          <a:p>
            <a:pPr algn="l"/>
            <a:endParaRPr lang="it-IT" sz="2400" b="1" dirty="0"/>
          </a:p>
          <a:p>
            <a:pPr algn="l"/>
            <a:endParaRPr lang="it-IT" sz="2400" b="1" dirty="0"/>
          </a:p>
          <a:p>
            <a:pPr algn="l"/>
            <a:endParaRPr lang="en-GB" sz="2400" b="1" dirty="0"/>
          </a:p>
          <a:p>
            <a:pPr algn="l"/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60F680-2DFF-428D-A9C5-7DF5819BB197}"/>
              </a:ext>
            </a:extLst>
          </p:cNvPr>
          <p:cNvSpPr txBox="1"/>
          <p:nvPr/>
        </p:nvSpPr>
        <p:spPr>
          <a:xfrm>
            <a:off x="323528" y="1039966"/>
            <a:ext cx="81334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Calitatea Sistemului Statistic Na</a:t>
            </a:r>
            <a:r>
              <a:rPr lang="ro-RO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țional</a:t>
            </a:r>
            <a:endParaRPr lang="it-IT" sz="2400" b="1" dirty="0">
              <a:solidFill>
                <a:srgbClr val="0070C0"/>
              </a:solidFill>
              <a:latin typeface="Trebuchet MS" panose="020B0603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7548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890" y="1911352"/>
            <a:ext cx="7989460" cy="3821904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ro-RO" dirty="0">
                <a:latin typeface="Trebuchet MS" panose="020B0603020202020204" pitchFamily="34" charset="0"/>
              </a:rPr>
              <a:t>3 părți (Mediu instituțional, Procesele Statistice, Produsele statistice)</a:t>
            </a:r>
          </a:p>
          <a:p>
            <a:pPr marL="342900" indent="-342900" algn="just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ro-RO" dirty="0">
                <a:latin typeface="Trebuchet MS" panose="020B0603020202020204" pitchFamily="34" charset="0"/>
              </a:rPr>
              <a:t>15 principii</a:t>
            </a:r>
          </a:p>
          <a:p>
            <a:pPr marL="342900" indent="-342900" algn="just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ro-RO" dirty="0">
                <a:latin typeface="Trebuchet MS" panose="020B0603020202020204" pitchFamily="34" charset="0"/>
              </a:rPr>
              <a:t>Monitorizarea Codului de Bune Practici în statistica oficială din România </a:t>
            </a:r>
            <a:endParaRPr lang="ro-RO" sz="1800" dirty="0">
              <a:latin typeface="Trebuchet MS" panose="020B0603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dirty="0">
                <a:latin typeface="Trebuchet MS" panose="020B0603020202020204" pitchFamily="34" charset="0"/>
              </a:rPr>
              <a:t>Implementarea Codului de Bune Practici la nivelul Institutului Național de Statistică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3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23528" y="1052736"/>
            <a:ext cx="7886700" cy="72589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it-IT" sz="2400" b="1" dirty="0"/>
          </a:p>
          <a:p>
            <a:pPr algn="l"/>
            <a:endParaRPr lang="it-IT" sz="2400" b="1" dirty="0"/>
          </a:p>
          <a:p>
            <a:pPr algn="l"/>
            <a:endParaRPr lang="it-IT" sz="2400" b="1" dirty="0"/>
          </a:p>
          <a:p>
            <a:pPr algn="l"/>
            <a:endParaRPr lang="it-IT" sz="2400" b="1" dirty="0"/>
          </a:p>
          <a:p>
            <a:pPr algn="l"/>
            <a:endParaRPr lang="it-IT" sz="2400" b="1" dirty="0"/>
          </a:p>
          <a:p>
            <a:pPr algn="l"/>
            <a:endParaRPr lang="en-GB" sz="2400" b="1" dirty="0"/>
          </a:p>
          <a:p>
            <a:pPr algn="l"/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60F680-2DFF-428D-A9C5-7DF5819BB197}"/>
              </a:ext>
            </a:extLst>
          </p:cNvPr>
          <p:cNvSpPr txBox="1"/>
          <p:nvPr/>
        </p:nvSpPr>
        <p:spPr>
          <a:xfrm>
            <a:off x="322107" y="1045807"/>
            <a:ext cx="81198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Codul de Bune Practici ale statisticilor europene (CoP)</a:t>
            </a:r>
            <a:endParaRPr lang="it-IT" sz="2400" b="1" dirty="0">
              <a:solidFill>
                <a:srgbClr val="0070C0"/>
              </a:solidFill>
              <a:latin typeface="Trebuchet MS" panose="020B0603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7619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6768752" cy="449485"/>
          </a:xfrm>
        </p:spPr>
        <p:txBody>
          <a:bodyPr>
            <a:normAutofit/>
          </a:bodyPr>
          <a:lstStyle/>
          <a:p>
            <a:pPr algn="ctr"/>
            <a:r>
              <a:rPr lang="ro-RO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Calitatea produselor statistice (CoP)</a:t>
            </a:r>
            <a:endParaRPr lang="en-US" sz="2400" b="1" dirty="0">
              <a:solidFill>
                <a:srgbClr val="0070C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19566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o-RO" sz="1800" dirty="0">
                <a:latin typeface="Trebuchet MS" panose="020B0603020202020204" pitchFamily="34" charset="0"/>
              </a:rPr>
              <a:t> Relevanță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o-RO" sz="1800" dirty="0">
              <a:latin typeface="Trebuchet MS" panose="020B0603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o-RO" sz="1800" dirty="0">
                <a:latin typeface="Trebuchet MS" panose="020B0603020202020204" pitchFamily="34" charset="0"/>
              </a:rPr>
              <a:t> Acuratețe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o-RO" sz="1800" dirty="0">
              <a:latin typeface="Trebuchet MS" panose="020B0603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o-RO" sz="1800" dirty="0">
                <a:latin typeface="Trebuchet MS" panose="020B0603020202020204" pitchFamily="34" charset="0"/>
              </a:rPr>
              <a:t> Promtitudine și punctualitate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o-RO" sz="1800" dirty="0">
              <a:latin typeface="Trebuchet MS" panose="020B0603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o-RO" sz="1800" dirty="0">
                <a:latin typeface="Trebuchet MS" panose="020B0603020202020204" pitchFamily="34" charset="0"/>
              </a:rPr>
              <a:t> Coerență și comparabilitate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o-RO" sz="1800" dirty="0">
              <a:latin typeface="Trebuchet MS" panose="020B0603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o-RO" sz="1800" dirty="0">
                <a:latin typeface="Trebuchet MS" panose="020B0603020202020204" pitchFamily="34" charset="0"/>
              </a:rPr>
              <a:t> Accesibilitate și claritate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o-RO" sz="1800" dirty="0">
              <a:latin typeface="Trebuchet MS" panose="020B0603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81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68019"/>
            <a:ext cx="9036496" cy="449485"/>
          </a:xfrm>
        </p:spPr>
        <p:txBody>
          <a:bodyPr>
            <a:noAutofit/>
          </a:bodyPr>
          <a:lstStyle/>
          <a:p>
            <a:pPr algn="ctr"/>
            <a:r>
              <a:rPr lang="ro-RO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Evaluarea calității datelor produse de INS</a:t>
            </a:r>
            <a:endParaRPr lang="en-US" sz="2400" b="1" dirty="0">
              <a:solidFill>
                <a:srgbClr val="0070C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81211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800" dirty="0">
                <a:latin typeface="Trebuchet MS" panose="020B0603020202020204" pitchFamily="34" charset="0"/>
              </a:rPr>
              <a:t> </a:t>
            </a:r>
            <a:r>
              <a:rPr lang="ro-RO" sz="1800" dirty="0">
                <a:latin typeface="Trebuchet MS" panose="020B0603020202020204" pitchFamily="34" charset="0"/>
              </a:rPr>
              <a:t>Rapoarte de calitate conform cerințelor Eurostat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o-RO" sz="1800" dirty="0">
                <a:latin typeface="Trebuchet MS" panose="020B0603020202020204" pitchFamily="34" charset="0"/>
              </a:rPr>
              <a:t>Statisticile diseminate către Eurostat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o-RO" sz="1500" dirty="0">
              <a:latin typeface="Trebuchet MS" panose="020B0603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800" dirty="0">
                <a:latin typeface="Trebuchet MS" panose="020B0603020202020204" pitchFamily="34" charset="0"/>
              </a:rPr>
              <a:t> </a:t>
            </a:r>
            <a:r>
              <a:rPr lang="ro-RO" sz="1800" dirty="0">
                <a:latin typeface="Trebuchet MS" panose="020B0603020202020204" pitchFamily="34" charset="0"/>
              </a:rPr>
              <a:t>Rapoarte de calitate orientate utilizator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o-RO" sz="1800" dirty="0">
                <a:latin typeface="Trebuchet MS" panose="020B0603020202020204" pitchFamily="34" charset="0"/>
              </a:rPr>
              <a:t>Statistici diseminate doar la nivel național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o-RO" sz="1800" dirty="0">
              <a:latin typeface="Trebuchet MS" panose="020B0603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o-RO" sz="1800" dirty="0">
                <a:latin typeface="Trebuchet MS" panose="020B0603020202020204" pitchFamily="34" charset="0"/>
              </a:rPr>
              <a:t> Fișe de metadate ale indicatorilor statistici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o-RO" sz="1800" dirty="0">
              <a:latin typeface="Trebuchet MS" panose="020B0603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o-RO" sz="1800" dirty="0">
                <a:latin typeface="Trebuchet MS" panose="020B0603020202020204" pitchFamily="34" charset="0"/>
              </a:rPr>
              <a:t> Ancheta Gradul de Satisfacție al Utilizatorilor de Date Statistice (GSU)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o-RO" sz="1800" dirty="0">
              <a:latin typeface="Trebuchet MS" panose="020B0603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o-RO" sz="1800" dirty="0">
                <a:latin typeface="Trebuchet MS" panose="020B0603020202020204" pitchFamily="34" charset="0"/>
              </a:rPr>
              <a:t> Monitorizarea calității pe toată durata procesului statistic (GSBPM)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01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68019"/>
            <a:ext cx="9036496" cy="449485"/>
          </a:xfrm>
        </p:spPr>
        <p:txBody>
          <a:bodyPr>
            <a:noAutofit/>
          </a:bodyPr>
          <a:lstStyle/>
          <a:p>
            <a:pPr algn="ctr"/>
            <a:r>
              <a:rPr lang="ro-RO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Evaluarea calității Indicatorilor de Dezvoltare Durabilă</a:t>
            </a:r>
            <a:endParaRPr lang="en-US" sz="2400" b="1" dirty="0">
              <a:solidFill>
                <a:srgbClr val="0070C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81211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800" dirty="0">
                <a:latin typeface="Trebuchet MS" panose="020B0603020202020204" pitchFamily="34" charset="0"/>
              </a:rPr>
              <a:t> </a:t>
            </a:r>
            <a:r>
              <a:rPr lang="ro-RO" sz="1800" dirty="0">
                <a:latin typeface="Trebuchet MS" panose="020B0603020202020204" pitchFamily="34" charset="0"/>
              </a:rPr>
              <a:t>3 tipuri de indicatori: produși de INS, ONAs, alte instituții publice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o-RO" sz="1800" dirty="0">
              <a:latin typeface="Trebuchet MS" panose="020B0603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o-RO" sz="1800" dirty="0">
                <a:latin typeface="Trebuchet MS" panose="020B0603020202020204" pitchFamily="34" charset="0"/>
              </a:rPr>
              <a:t> Cadru comun de evaluare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o-RO" sz="1500" dirty="0">
              <a:latin typeface="Trebuchet MS" panose="020B0603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o-RO" sz="1800" dirty="0">
                <a:latin typeface="Trebuchet MS" panose="020B0603020202020204" pitchFamily="34" charset="0"/>
              </a:rPr>
              <a:t> Fișe de metadate ale indicatorilor</a:t>
            </a:r>
            <a:r>
              <a:rPr lang="en-GB" sz="1800" dirty="0">
                <a:latin typeface="Trebuchet MS" panose="020B0603020202020204" pitchFamily="34" charset="0"/>
              </a:rPr>
              <a:t> </a:t>
            </a:r>
            <a:endParaRPr lang="ro-RO" sz="1800" dirty="0"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ro-RO" sz="1800" dirty="0">
              <a:latin typeface="Trebuchet MS" panose="020B0603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o-RO" sz="1800" dirty="0">
                <a:latin typeface="Trebuchet MS" panose="020B0603020202020204" pitchFamily="34" charset="0"/>
              </a:rPr>
              <a:t> Profiluri de Calitate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o-RO" sz="1800" dirty="0"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ro-RO" sz="1800" dirty="0">
              <a:latin typeface="Trebuchet MS" panose="020B0603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304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68019"/>
            <a:ext cx="9036496" cy="449485"/>
          </a:xfrm>
        </p:spPr>
        <p:txBody>
          <a:bodyPr>
            <a:noAutofit/>
          </a:bodyPr>
          <a:lstStyle/>
          <a:p>
            <a:pPr algn="ctr"/>
            <a:r>
              <a:rPr lang="ro-RO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Importanța profilurilor de calitate</a:t>
            </a:r>
            <a:endParaRPr lang="en-US" sz="2400" b="1" dirty="0">
              <a:solidFill>
                <a:srgbClr val="0070C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8121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endParaRPr lang="ro-RO" sz="1800" dirty="0">
              <a:latin typeface="Trebuchet MS" panose="020B0603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o-RO" sz="1800" dirty="0">
                <a:latin typeface="Trebuchet MS" panose="020B0603020202020204" pitchFamily="34" charset="0"/>
              </a:rPr>
              <a:t> Armonizarea cadrului de evaluare al indicatorilor de Dezvoltare Durabilă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o-RO" sz="1500" dirty="0">
              <a:latin typeface="Trebuchet MS" panose="020B0603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o-RO" sz="1800" dirty="0">
                <a:latin typeface="Trebuchet MS" panose="020B0603020202020204" pitchFamily="34" charset="0"/>
              </a:rPr>
              <a:t> Monitorizarea calității indicatorilor de dezvoltare durabilă</a:t>
            </a:r>
            <a:r>
              <a:rPr lang="en-GB" sz="1800" dirty="0">
                <a:latin typeface="Trebuchet MS" panose="020B0603020202020204" pitchFamily="34" charset="0"/>
              </a:rPr>
              <a:t> </a:t>
            </a:r>
            <a:endParaRPr lang="ro-RO" sz="1800" dirty="0"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ro-RO" sz="1800" dirty="0">
              <a:latin typeface="Trebuchet MS" panose="020B0603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o-RO" sz="1800" dirty="0">
                <a:latin typeface="Trebuchet MS" panose="020B0603020202020204" pitchFamily="34" charset="0"/>
              </a:rPr>
              <a:t> Creșterea gradului de satisfacție al utilizatorilor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o-RO" sz="1800" dirty="0"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ro-RO" sz="1800" dirty="0">
              <a:latin typeface="Trebuchet MS" panose="020B0603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986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68019"/>
            <a:ext cx="9036496" cy="449485"/>
          </a:xfrm>
        </p:spPr>
        <p:txBody>
          <a:bodyPr>
            <a:noAutofit/>
          </a:bodyPr>
          <a:lstStyle/>
          <a:p>
            <a:pPr algn="ctr"/>
            <a:r>
              <a:rPr lang="ro-RO" sz="2400" b="1" dirty="0">
                <a:solidFill>
                  <a:srgbClr val="0070C0"/>
                </a:solidFill>
                <a:latin typeface="Trebuchet MS" panose="020B0603020202020204" pitchFamily="34" charset="0"/>
              </a:rPr>
              <a:t>Structură profil calitate </a:t>
            </a:r>
            <a:endParaRPr lang="en-US" sz="2400" b="1" dirty="0">
              <a:solidFill>
                <a:srgbClr val="0070C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8121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endParaRPr lang="ro-RO" sz="1800" dirty="0">
              <a:latin typeface="Trebuchet MS" panose="020B0603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o-RO" sz="1800" dirty="0">
                <a:latin typeface="Trebuchet MS" panose="020B0603020202020204" pitchFamily="34" charset="0"/>
              </a:rPr>
              <a:t> Descrierea indicatorului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o-RO" sz="1500" dirty="0">
              <a:latin typeface="Trebuchet MS" panose="020B0603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o-RO" sz="1800" dirty="0">
                <a:latin typeface="Trebuchet MS" panose="020B0603020202020204" pitchFamily="34" charset="0"/>
              </a:rPr>
              <a:t> Legislație</a:t>
            </a:r>
            <a:r>
              <a:rPr lang="en-GB" sz="1800" dirty="0">
                <a:latin typeface="Trebuchet MS" panose="020B0603020202020204" pitchFamily="34" charset="0"/>
              </a:rPr>
              <a:t> </a:t>
            </a:r>
            <a:endParaRPr lang="ro-RO" sz="1800" dirty="0"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ro-RO" sz="1800" dirty="0">
              <a:latin typeface="Trebuchet MS" panose="020B0603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o-RO" sz="1800" dirty="0">
                <a:latin typeface="Trebuchet MS" panose="020B0603020202020204" pitchFamily="34" charset="0"/>
              </a:rPr>
              <a:t> Diseminare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ro-RO" sz="1800" dirty="0">
              <a:latin typeface="Trebuchet MS" panose="020B0603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o-RO" sz="1800" dirty="0">
                <a:latin typeface="Trebuchet MS" panose="020B0603020202020204" pitchFamily="34" charset="0"/>
              </a:rPr>
              <a:t> Managmentul calității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o-RO" sz="1800" dirty="0">
              <a:latin typeface="Trebuchet MS" panose="020B0603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918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83425-1C6F-49FC-8775-EEF82F3EF74C}" type="slidenum">
              <a:rPr lang="en-US" smtClean="0"/>
              <a:t>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483768" y="2564904"/>
            <a:ext cx="45365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4800" b="1" dirty="0">
                <a:solidFill>
                  <a:srgbClr val="0033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Vă mulțumesc!</a:t>
            </a:r>
            <a:endParaRPr lang="en-US" sz="48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945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7412</TotalTime>
  <Words>321</Words>
  <Application>Microsoft Office PowerPoint</Application>
  <PresentationFormat>On-screen Show (4:3)</PresentationFormat>
  <Paragraphs>90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Perpetua</vt:lpstr>
      <vt:lpstr>Times New Roman</vt:lpstr>
      <vt:lpstr>Trebuchet MS</vt:lpstr>
      <vt:lpstr>Wingdings</vt:lpstr>
      <vt:lpstr>Office Theme</vt:lpstr>
      <vt:lpstr>”România Durabilă – Dezvoltarea cadrului strategic și instituțional pentru implementarea Strategiei Naționale pentru Dezvoltarea Durabilă a României 2030”, Cod SIPOCA 613/mySMIS 127545    Calitatatea indicatorilor pentru monitorizarea Strategiei de Dezvoltare Durabilă       </vt:lpstr>
      <vt:lpstr>PowerPoint Presentation</vt:lpstr>
      <vt:lpstr>PowerPoint Presentation</vt:lpstr>
      <vt:lpstr>Calitatea produselor statistice (CoP)</vt:lpstr>
      <vt:lpstr>Evaluarea calității datelor produse de INS</vt:lpstr>
      <vt:lpstr>Evaluarea calității Indicatorilor de Dezvoltare Durabilă</vt:lpstr>
      <vt:lpstr>Importanța profilurilor de calitate</vt:lpstr>
      <vt:lpstr>Structură profil calitate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Romy Hartwig</dc:creator>
  <cp:lastModifiedBy>Alin Maricut</cp:lastModifiedBy>
  <cp:revision>764</cp:revision>
  <cp:lastPrinted>2022-06-20T11:19:04Z</cp:lastPrinted>
  <dcterms:created xsi:type="dcterms:W3CDTF">2017-02-17T11:14:00Z</dcterms:created>
  <dcterms:modified xsi:type="dcterms:W3CDTF">2022-07-25T12:15:39Z</dcterms:modified>
</cp:coreProperties>
</file>